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9" r:id="rId7"/>
    <p:sldId id="260" r:id="rId8"/>
    <p:sldId id="261"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4673CB-F5E4-4C04-82B8-3EC4B4D50D77}" v="146" dt="2025-12-25T17:17:05.8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61733-A3DE-8148-DB1A-9F88E24273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331ABD3-F897-ED65-349B-D11BC9B006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A498EA-9CF3-3164-DEFE-7F9B471D3FC7}"/>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5" name="Footer Placeholder 4">
            <a:extLst>
              <a:ext uri="{FF2B5EF4-FFF2-40B4-BE49-F238E27FC236}">
                <a16:creationId xmlns:a16="http://schemas.microsoft.com/office/drawing/2014/main" id="{8CF4B30C-19DE-744A-B336-F75910134D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C25D5C-F0F9-190B-114F-4E2C5A2383D3}"/>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25870140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DF620-7EA0-E009-0548-54E48A7603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9749FD1-29F1-723C-ADC9-7F78E6480F6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FD64FF-4248-5CF0-3566-C7248A0E85FF}"/>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5" name="Footer Placeholder 4">
            <a:extLst>
              <a:ext uri="{FF2B5EF4-FFF2-40B4-BE49-F238E27FC236}">
                <a16:creationId xmlns:a16="http://schemas.microsoft.com/office/drawing/2014/main" id="{23A4DD2B-A812-A10D-C193-CEAF5996BE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A76770-042D-0C0A-73F2-748D8CD3EC44}"/>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376050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7C7831-FECB-1C00-F26F-987F14CEF4D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A2186D-955E-88E2-26E6-65E3A1D90B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998486-AF56-6C46-17A5-BE057EA1E26E}"/>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5" name="Footer Placeholder 4">
            <a:extLst>
              <a:ext uri="{FF2B5EF4-FFF2-40B4-BE49-F238E27FC236}">
                <a16:creationId xmlns:a16="http://schemas.microsoft.com/office/drawing/2014/main" id="{8F179B80-47C9-50F1-0D73-36B82014FE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3EC742-8576-5A76-123D-B82122566207}"/>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146213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4AB85-E400-A1AF-22B4-C8121B394B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D690BE-AEA9-58C3-5FFC-BF9D876038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5A0253-26D0-00BF-6BF6-83D14F6115B2}"/>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5" name="Footer Placeholder 4">
            <a:extLst>
              <a:ext uri="{FF2B5EF4-FFF2-40B4-BE49-F238E27FC236}">
                <a16:creationId xmlns:a16="http://schemas.microsoft.com/office/drawing/2014/main" id="{61648D88-0748-134E-34F4-5A9F5B8896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AD38A3-5C58-42E8-0D89-E0644A2F99CB}"/>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4142854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CB0E6-2B32-2F44-6E5D-71A305F383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ECA7CA-43BF-5648-A412-F357E5559F8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84267C-140D-30CE-8DE4-0860C27021AC}"/>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5" name="Footer Placeholder 4">
            <a:extLst>
              <a:ext uri="{FF2B5EF4-FFF2-40B4-BE49-F238E27FC236}">
                <a16:creationId xmlns:a16="http://schemas.microsoft.com/office/drawing/2014/main" id="{C4C1D95F-DE22-E32C-A517-021AC1EB38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7E1BF1-189F-4095-C19F-205E68FAF4CE}"/>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1492544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A3FD2-3F7A-6471-D3E2-4E644F5CB9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BEEE1A-7990-C89D-9148-E7868D80FD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00EF3EF-2689-0C49-7380-AFC2BF557AD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47507A-7B71-944B-2527-CC66A7D4A666}"/>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6" name="Footer Placeholder 5">
            <a:extLst>
              <a:ext uri="{FF2B5EF4-FFF2-40B4-BE49-F238E27FC236}">
                <a16:creationId xmlns:a16="http://schemas.microsoft.com/office/drawing/2014/main" id="{4FE19763-A180-877C-0CFE-FA15C72992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31A8E-33E4-E9AB-C41C-DB2E3B9A075B}"/>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3520956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53B7E-30A3-EAC7-EBA2-8DB37B6C86B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714FF2-E6FB-6A80-5E10-CECF3E41E2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C8F57-21CF-F105-C930-75B7D42F47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1C0E7B-303D-BB02-5265-ED71D23526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3CCB5F-F6A3-CDAF-DBE2-E48B795BB6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59AD5D-B5D6-4075-5927-C52E0C0EEF2D}"/>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8" name="Footer Placeholder 7">
            <a:extLst>
              <a:ext uri="{FF2B5EF4-FFF2-40B4-BE49-F238E27FC236}">
                <a16:creationId xmlns:a16="http://schemas.microsoft.com/office/drawing/2014/main" id="{B4C0E5AE-6057-2578-CEDF-80AD18304A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35382B-3633-7F2B-E20E-50840967068D}"/>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864211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7B2D7-047F-0121-E96B-93CA83668D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DB2BB0C-9E22-A70C-6D67-C379EFC9FDE3}"/>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4" name="Footer Placeholder 3">
            <a:extLst>
              <a:ext uri="{FF2B5EF4-FFF2-40B4-BE49-F238E27FC236}">
                <a16:creationId xmlns:a16="http://schemas.microsoft.com/office/drawing/2014/main" id="{F5362039-8E80-6A7F-298F-A2FF829EE5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FE542A-98C7-C995-6BF9-9636FAC1BAB0}"/>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3013164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54160D-B77C-BCCC-B0EE-CF986323F6E0}"/>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3" name="Footer Placeholder 2">
            <a:extLst>
              <a:ext uri="{FF2B5EF4-FFF2-40B4-BE49-F238E27FC236}">
                <a16:creationId xmlns:a16="http://schemas.microsoft.com/office/drawing/2014/main" id="{BE477816-2708-A18E-264C-CEB38B5B2A6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E2C2944-18E4-7FC6-2721-EFFF0064AC58}"/>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8868234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42E2F-2C45-125A-94DF-9E3401BF43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264077-0BF7-6ECE-5213-D7E4AF9302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D95808-C570-F705-FB69-959D8F3068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63AF6F-A3AB-20B9-9029-C0420B951EE2}"/>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6" name="Footer Placeholder 5">
            <a:extLst>
              <a:ext uri="{FF2B5EF4-FFF2-40B4-BE49-F238E27FC236}">
                <a16:creationId xmlns:a16="http://schemas.microsoft.com/office/drawing/2014/main" id="{853F3520-DBE0-2D4A-DD9F-82D0CDB6C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1AF520-3982-D810-8026-52B800DAE48E}"/>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386851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BB770-A7B5-3834-7006-5811796B7E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B3E98DE-DF4D-0D72-9F77-E57862CF29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C217D9C-1697-908D-0941-8263F8E4FE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C24166-A53F-6222-0405-32B84B1CBC05}"/>
              </a:ext>
            </a:extLst>
          </p:cNvPr>
          <p:cNvSpPr>
            <a:spLocks noGrp="1"/>
          </p:cNvSpPr>
          <p:nvPr>
            <p:ph type="dt" sz="half" idx="10"/>
          </p:nvPr>
        </p:nvSpPr>
        <p:spPr/>
        <p:txBody>
          <a:bodyPr/>
          <a:lstStyle/>
          <a:p>
            <a:fld id="{5FF30866-C5B0-4F28-98CF-4AFEC08FF1EC}" type="datetimeFigureOut">
              <a:rPr lang="en-US" smtClean="0"/>
              <a:t>1/3/2026</a:t>
            </a:fld>
            <a:endParaRPr lang="en-US"/>
          </a:p>
        </p:txBody>
      </p:sp>
      <p:sp>
        <p:nvSpPr>
          <p:cNvPr id="6" name="Footer Placeholder 5">
            <a:extLst>
              <a:ext uri="{FF2B5EF4-FFF2-40B4-BE49-F238E27FC236}">
                <a16:creationId xmlns:a16="http://schemas.microsoft.com/office/drawing/2014/main" id="{DAE7DE9C-CA98-A83C-1C2D-203FD58DBC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71C37F-6943-0D08-4996-44E7DD3B13DD}"/>
              </a:ext>
            </a:extLst>
          </p:cNvPr>
          <p:cNvSpPr>
            <a:spLocks noGrp="1"/>
          </p:cNvSpPr>
          <p:nvPr>
            <p:ph type="sldNum" sz="quarter" idx="12"/>
          </p:nvPr>
        </p:nvSpPr>
        <p:spPr/>
        <p:txBody>
          <a:bodyPr/>
          <a:lstStyle/>
          <a:p>
            <a:fld id="{2CB4B546-54DC-4251-849B-AC0E106208FB}" type="slidenum">
              <a:rPr lang="en-US" smtClean="0"/>
              <a:t>‹#›</a:t>
            </a:fld>
            <a:endParaRPr lang="en-US"/>
          </a:p>
        </p:txBody>
      </p:sp>
    </p:spTree>
    <p:extLst>
      <p:ext uri="{BB962C8B-B14F-4D97-AF65-F5344CB8AC3E}">
        <p14:creationId xmlns:p14="http://schemas.microsoft.com/office/powerpoint/2010/main" val="1083694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5B9D3A-EF4E-2BAC-D0C0-65A9AB5072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E494F2-95B6-B827-4108-0E6DBA09E3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9D82E6-E49A-298B-860F-5C48DD0212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FF30866-C5B0-4F28-98CF-4AFEC08FF1EC}" type="datetimeFigureOut">
              <a:rPr lang="en-US" smtClean="0"/>
              <a:t>1/3/2026</a:t>
            </a:fld>
            <a:endParaRPr lang="en-US"/>
          </a:p>
        </p:txBody>
      </p:sp>
      <p:sp>
        <p:nvSpPr>
          <p:cNvPr id="5" name="Footer Placeholder 4">
            <a:extLst>
              <a:ext uri="{FF2B5EF4-FFF2-40B4-BE49-F238E27FC236}">
                <a16:creationId xmlns:a16="http://schemas.microsoft.com/office/drawing/2014/main" id="{AEE49588-8237-5783-1A9E-9AA4C0B187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DB66963-BCDF-D27F-61C9-796A8DB500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CB4B546-54DC-4251-849B-AC0E106208FB}" type="slidenum">
              <a:rPr lang="en-US" smtClean="0"/>
              <a:t>‹#›</a:t>
            </a:fld>
            <a:endParaRPr lang="en-US"/>
          </a:p>
        </p:txBody>
      </p:sp>
    </p:spTree>
    <p:extLst>
      <p:ext uri="{BB962C8B-B14F-4D97-AF65-F5344CB8AC3E}">
        <p14:creationId xmlns:p14="http://schemas.microsoft.com/office/powerpoint/2010/main" val="4050142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person standing in front of a maze&#10;&#10;AI-generated content may be incorrect.">
            <a:extLst>
              <a:ext uri="{FF2B5EF4-FFF2-40B4-BE49-F238E27FC236}">
                <a16:creationId xmlns:a16="http://schemas.microsoft.com/office/drawing/2014/main" id="{5DAB1F6A-7B39-2C59-75C3-E2D029479A6D}"/>
              </a:ext>
            </a:extLst>
          </p:cNvPr>
          <p:cNvPicPr>
            <a:picLocks noChangeAspect="1"/>
          </p:cNvPicPr>
          <p:nvPr/>
        </p:nvPicPr>
        <p:blipFill>
          <a:blip r:embed="rId2">
            <a:extLst>
              <a:ext uri="{28A0092B-C50C-407E-A947-70E740481C1C}">
                <a14:useLocalDpi xmlns:a14="http://schemas.microsoft.com/office/drawing/2010/main" val="0"/>
              </a:ext>
            </a:extLst>
          </a:blip>
          <a:srcRect t="9091" r="35364"/>
          <a:stretch>
            <a:fillRect/>
          </a:stretch>
        </p:blipFill>
        <p:spPr>
          <a:xfrm>
            <a:off x="3523488" y="10"/>
            <a:ext cx="8668512" cy="6857990"/>
          </a:xfrm>
          <a:prstGeom prst="rect">
            <a:avLst/>
          </a:prstGeom>
        </p:spPr>
      </p:pic>
      <p:sp>
        <p:nvSpPr>
          <p:cNvPr id="52" name="Rectangle 5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E2098578-AAE3-90FF-D460-319215E0D974}"/>
              </a:ext>
            </a:extLst>
          </p:cNvPr>
          <p:cNvSpPr txBox="1"/>
          <p:nvPr/>
        </p:nvSpPr>
        <p:spPr>
          <a:xfrm>
            <a:off x="481029" y="855279"/>
            <a:ext cx="6096752" cy="2471947"/>
          </a:xfrm>
          <a:prstGeom prst="rect">
            <a:avLst/>
          </a:prstGeom>
        </p:spPr>
        <p:txBody>
          <a:bodyPr vert="horz" lIns="91440" tIns="45720" rIns="91440" bIns="45720" rtlCol="0" anchor="b">
            <a:noAutofit/>
          </a:bodyPr>
          <a:lstStyle/>
          <a:p>
            <a:pPr>
              <a:lnSpc>
                <a:spcPct val="90000"/>
              </a:lnSpc>
              <a:spcBef>
                <a:spcPct val="0"/>
              </a:spcBef>
              <a:spcAft>
                <a:spcPts val="600"/>
              </a:spcAft>
            </a:pPr>
            <a:r>
              <a:rPr lang="fr-FR" sz="4800" b="1" dirty="0">
                <a:solidFill>
                  <a:schemeClr val="bg1"/>
                </a:solidFill>
                <a:latin typeface="+mj-lt"/>
                <a:ea typeface="+mj-ea"/>
                <a:cs typeface="+mj-cs"/>
              </a:rPr>
              <a:t>AGENT DE RÉSOLUTION DE LABYRINTHE</a:t>
            </a:r>
            <a:endParaRPr lang="en-US" sz="4800" b="1" dirty="0">
              <a:solidFill>
                <a:schemeClr val="bg1"/>
              </a:solidFill>
              <a:latin typeface="+mj-lt"/>
              <a:ea typeface="+mj-ea"/>
              <a:cs typeface="+mj-cs"/>
            </a:endParaRPr>
          </a:p>
        </p:txBody>
      </p:sp>
      <p:sp>
        <p:nvSpPr>
          <p:cNvPr id="54" name="Rectangle 5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Rectangle 5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94106C07-9773-B067-408E-FC8A46E434B5}"/>
              </a:ext>
            </a:extLst>
          </p:cNvPr>
          <p:cNvSpPr txBox="1"/>
          <p:nvPr/>
        </p:nvSpPr>
        <p:spPr>
          <a:xfrm>
            <a:off x="380768" y="3939356"/>
            <a:ext cx="3372655" cy="1969193"/>
          </a:xfrm>
          <a:prstGeom prst="rect">
            <a:avLst/>
          </a:prstGeom>
          <a:noFill/>
        </p:spPr>
        <p:txBody>
          <a:bodyPr wrap="none" rtlCol="0">
            <a:spAutoFit/>
          </a:bodyPr>
          <a:lstStyle/>
          <a:p>
            <a:pPr marL="457200" indent="-457200">
              <a:lnSpc>
                <a:spcPct val="150000"/>
              </a:lnSpc>
              <a:buFont typeface="Arial" panose="020B0604020202020204" pitchFamily="34" charset="0"/>
              <a:buChar char="•"/>
            </a:pPr>
            <a:r>
              <a:rPr lang="fr-FR" sz="2800" b="1" dirty="0">
                <a:solidFill>
                  <a:schemeClr val="bg1"/>
                </a:solidFill>
              </a:rPr>
              <a:t>Réalisé par :</a:t>
            </a:r>
          </a:p>
          <a:p>
            <a:pPr marL="457200" indent="-457200">
              <a:lnSpc>
                <a:spcPct val="150000"/>
              </a:lnSpc>
              <a:buFont typeface="Arial" panose="020B0604020202020204" pitchFamily="34" charset="0"/>
              <a:buChar char="•"/>
            </a:pPr>
            <a:r>
              <a:rPr lang="fr-FR" sz="2800" b="1" dirty="0">
                <a:solidFill>
                  <a:schemeClr val="bg1"/>
                </a:solidFill>
              </a:rPr>
              <a:t>AYMAN EL ATTAR</a:t>
            </a:r>
          </a:p>
          <a:p>
            <a:pPr marL="457200" indent="-457200">
              <a:lnSpc>
                <a:spcPct val="150000"/>
              </a:lnSpc>
              <a:buFont typeface="Arial" panose="020B0604020202020204" pitchFamily="34" charset="0"/>
              <a:buChar char="•"/>
            </a:pPr>
            <a:r>
              <a:rPr lang="fr-FR" sz="2800" b="1" dirty="0">
                <a:solidFill>
                  <a:schemeClr val="bg1"/>
                </a:solidFill>
              </a:rPr>
              <a:t>Reda </a:t>
            </a:r>
            <a:r>
              <a:rPr lang="fr-FR" sz="2800" b="1" dirty="0" err="1">
                <a:solidFill>
                  <a:schemeClr val="bg1"/>
                </a:solidFill>
              </a:rPr>
              <a:t>Taki</a:t>
            </a:r>
            <a:endParaRPr lang="en-US" sz="2800" b="1" dirty="0">
              <a:solidFill>
                <a:schemeClr val="bg1"/>
              </a:solidFill>
            </a:endParaRPr>
          </a:p>
        </p:txBody>
      </p:sp>
      <p:sp>
        <p:nvSpPr>
          <p:cNvPr id="25" name="TextBox 24">
            <a:extLst>
              <a:ext uri="{FF2B5EF4-FFF2-40B4-BE49-F238E27FC236}">
                <a16:creationId xmlns:a16="http://schemas.microsoft.com/office/drawing/2014/main" id="{233B49BE-6C43-6CCA-5207-D5D88024B3FF}"/>
              </a:ext>
            </a:extLst>
          </p:cNvPr>
          <p:cNvSpPr txBox="1"/>
          <p:nvPr/>
        </p:nvSpPr>
        <p:spPr>
          <a:xfrm>
            <a:off x="563648" y="5991840"/>
            <a:ext cx="3669531" cy="369332"/>
          </a:xfrm>
          <a:prstGeom prst="rect">
            <a:avLst/>
          </a:prstGeom>
          <a:noFill/>
        </p:spPr>
        <p:txBody>
          <a:bodyPr wrap="none" rtlCol="0">
            <a:spAutoFit/>
          </a:bodyPr>
          <a:lstStyle/>
          <a:p>
            <a:pPr marL="285750" indent="-285750">
              <a:buFont typeface="Arial" panose="020B0604020202020204" pitchFamily="34" charset="0"/>
              <a:buChar char="•"/>
            </a:pPr>
            <a:r>
              <a:rPr lang="fr-FR" dirty="0">
                <a:solidFill>
                  <a:schemeClr val="bg1"/>
                </a:solidFill>
              </a:rPr>
              <a:t>Encadré par : </a:t>
            </a:r>
            <a:r>
              <a:rPr lang="en-US" dirty="0">
                <a:solidFill>
                  <a:schemeClr val="bg1"/>
                </a:solidFill>
              </a:rPr>
              <a:t>Hind LAMHARHAR</a:t>
            </a:r>
          </a:p>
        </p:txBody>
      </p:sp>
      <p:sp>
        <p:nvSpPr>
          <p:cNvPr id="26" name="TextBox 25">
            <a:extLst>
              <a:ext uri="{FF2B5EF4-FFF2-40B4-BE49-F238E27FC236}">
                <a16:creationId xmlns:a16="http://schemas.microsoft.com/office/drawing/2014/main" id="{EF4D5245-4153-AADA-563B-094B4176DCB1}"/>
              </a:ext>
            </a:extLst>
          </p:cNvPr>
          <p:cNvSpPr txBox="1"/>
          <p:nvPr/>
        </p:nvSpPr>
        <p:spPr>
          <a:xfrm>
            <a:off x="563648" y="6361172"/>
            <a:ext cx="3669531" cy="369332"/>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rPr>
              <a:t>Année </a:t>
            </a:r>
            <a:r>
              <a:rPr lang="en-US" dirty="0" err="1">
                <a:solidFill>
                  <a:schemeClr val="bg1"/>
                </a:solidFill>
              </a:rPr>
              <a:t>universitaire</a:t>
            </a:r>
            <a:r>
              <a:rPr lang="en-US" dirty="0">
                <a:solidFill>
                  <a:schemeClr val="bg1"/>
                </a:solidFill>
              </a:rPr>
              <a:t> : 2025-2026</a:t>
            </a:r>
          </a:p>
        </p:txBody>
      </p:sp>
    </p:spTree>
    <p:extLst>
      <p:ext uri="{BB962C8B-B14F-4D97-AF65-F5344CB8AC3E}">
        <p14:creationId xmlns:p14="http://schemas.microsoft.com/office/powerpoint/2010/main" val="8161842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maze with lights in the middle&#10;&#10;AI-generated content may be incorrect.">
            <a:extLst>
              <a:ext uri="{FF2B5EF4-FFF2-40B4-BE49-F238E27FC236}">
                <a16:creationId xmlns:a16="http://schemas.microsoft.com/office/drawing/2014/main" id="{25D5C991-EB24-4A65-082B-E972C05CC20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t="9091" r="35364"/>
          <a:stretch>
            <a:fillRect/>
          </a:stretch>
        </p:blipFill>
        <p:spPr>
          <a:xfrm>
            <a:off x="3675885" y="0"/>
            <a:ext cx="8668512" cy="6857990"/>
          </a:xfrm>
          <a:prstGeom prst="rect">
            <a:avLst/>
          </a:prstGeom>
          <a:gradFill>
            <a:gsLst>
              <a:gs pos="0">
                <a:schemeClr val="tx1"/>
              </a:gs>
              <a:gs pos="74000">
                <a:schemeClr val="tx1"/>
              </a:gs>
              <a:gs pos="83000">
                <a:schemeClr val="accent1">
                  <a:lumMod val="45000"/>
                  <a:lumOff val="55000"/>
                </a:schemeClr>
              </a:gs>
              <a:gs pos="92316">
                <a:schemeClr val="bg2"/>
              </a:gs>
              <a:gs pos="100000">
                <a:schemeClr val="tx1"/>
              </a:gs>
            </a:gsLst>
            <a:lin ang="5400000" scaled="1"/>
          </a:gradFill>
        </p:spPr>
      </p:pic>
      <p:sp>
        <p:nvSpPr>
          <p:cNvPr id="28" name="Rectangle 27">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3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TextBox 15">
            <a:extLst>
              <a:ext uri="{FF2B5EF4-FFF2-40B4-BE49-F238E27FC236}">
                <a16:creationId xmlns:a16="http://schemas.microsoft.com/office/drawing/2014/main" id="{32EE31B8-6A15-77FF-DE0B-DC926CAA4352}"/>
              </a:ext>
            </a:extLst>
          </p:cNvPr>
          <p:cNvSpPr txBox="1"/>
          <p:nvPr/>
        </p:nvSpPr>
        <p:spPr>
          <a:xfrm>
            <a:off x="633428" y="935996"/>
            <a:ext cx="2969595" cy="461665"/>
          </a:xfrm>
          <a:prstGeom prst="rect">
            <a:avLst/>
          </a:prstGeom>
          <a:noFill/>
        </p:spPr>
        <p:txBody>
          <a:bodyPr wrap="none" rtlCol="0">
            <a:spAutoFit/>
          </a:bodyPr>
          <a:lstStyle/>
          <a:p>
            <a:r>
              <a:rPr lang="en-US" sz="2400" b="1" dirty="0">
                <a:solidFill>
                  <a:schemeClr val="bg1"/>
                </a:solidFill>
              </a:rPr>
              <a:t>OBJECTIF GLOBAL :</a:t>
            </a:r>
            <a:endParaRPr lang="en-US" sz="2400" dirty="0">
              <a:solidFill>
                <a:schemeClr val="bg1"/>
              </a:solidFill>
            </a:endParaRPr>
          </a:p>
        </p:txBody>
      </p:sp>
      <p:sp>
        <p:nvSpPr>
          <p:cNvPr id="18" name="TextBox 17">
            <a:extLst>
              <a:ext uri="{FF2B5EF4-FFF2-40B4-BE49-F238E27FC236}">
                <a16:creationId xmlns:a16="http://schemas.microsoft.com/office/drawing/2014/main" id="{9E8A3DE5-170E-E175-B884-4776772FC994}"/>
              </a:ext>
            </a:extLst>
          </p:cNvPr>
          <p:cNvSpPr txBox="1"/>
          <p:nvPr/>
        </p:nvSpPr>
        <p:spPr>
          <a:xfrm>
            <a:off x="633428" y="1469346"/>
            <a:ext cx="5614972" cy="923330"/>
          </a:xfrm>
          <a:prstGeom prst="rect">
            <a:avLst/>
          </a:prstGeom>
          <a:noFill/>
        </p:spPr>
        <p:txBody>
          <a:bodyPr wrap="square" rtlCol="0">
            <a:spAutoFit/>
          </a:bodyPr>
          <a:lstStyle/>
          <a:p>
            <a:pPr marL="285750" indent="-285750">
              <a:buFont typeface="Arial" panose="020B0604020202020204" pitchFamily="34" charset="0"/>
              <a:buChar char="•"/>
            </a:pPr>
            <a:r>
              <a:rPr lang="fr-FR" dirty="0">
                <a:solidFill>
                  <a:schemeClr val="bg1"/>
                </a:solidFill>
              </a:rPr>
              <a:t>Atteindre l’état final (but) à partir de l’état initial en évitant les obstacles et en optimisant le coût du chemin.</a:t>
            </a:r>
            <a:endParaRPr lang="en-US" dirty="0">
              <a:solidFill>
                <a:schemeClr val="bg1"/>
              </a:solidFill>
            </a:endParaRPr>
          </a:p>
        </p:txBody>
      </p:sp>
      <p:sp>
        <p:nvSpPr>
          <p:cNvPr id="34" name="TextBox 33">
            <a:extLst>
              <a:ext uri="{FF2B5EF4-FFF2-40B4-BE49-F238E27FC236}">
                <a16:creationId xmlns:a16="http://schemas.microsoft.com/office/drawing/2014/main" id="{0A16FA9A-B656-4CCF-896D-7744C958EFC7}"/>
              </a:ext>
            </a:extLst>
          </p:cNvPr>
          <p:cNvSpPr txBox="1"/>
          <p:nvPr/>
        </p:nvSpPr>
        <p:spPr>
          <a:xfrm>
            <a:off x="550277" y="2656215"/>
            <a:ext cx="2085892" cy="461665"/>
          </a:xfrm>
          <a:prstGeom prst="rect">
            <a:avLst/>
          </a:prstGeom>
          <a:noFill/>
        </p:spPr>
        <p:txBody>
          <a:bodyPr wrap="none" rtlCol="0">
            <a:spAutoFit/>
          </a:bodyPr>
          <a:lstStyle/>
          <a:p>
            <a:r>
              <a:rPr lang="en-US" sz="2400" b="1" dirty="0">
                <a:solidFill>
                  <a:schemeClr val="bg1"/>
                </a:solidFill>
              </a:rPr>
              <a:t>Type </a:t>
            </a:r>
            <a:r>
              <a:rPr lang="en-US" sz="2400" b="1" dirty="0" err="1">
                <a:solidFill>
                  <a:schemeClr val="bg1"/>
                </a:solidFill>
              </a:rPr>
              <a:t>d’agent</a:t>
            </a:r>
            <a:r>
              <a:rPr lang="en-US" sz="2400" b="1" dirty="0">
                <a:solidFill>
                  <a:schemeClr val="bg1"/>
                </a:solidFill>
              </a:rPr>
              <a:t> :</a:t>
            </a:r>
            <a:endParaRPr lang="en-US" sz="2400" dirty="0">
              <a:solidFill>
                <a:schemeClr val="bg1"/>
              </a:solidFill>
            </a:endParaRPr>
          </a:p>
        </p:txBody>
      </p:sp>
      <p:sp>
        <p:nvSpPr>
          <p:cNvPr id="35" name="TextBox 34">
            <a:extLst>
              <a:ext uri="{FF2B5EF4-FFF2-40B4-BE49-F238E27FC236}">
                <a16:creationId xmlns:a16="http://schemas.microsoft.com/office/drawing/2014/main" id="{B67F83A3-9C57-0133-A163-ACC4B72FAE39}"/>
              </a:ext>
            </a:extLst>
          </p:cNvPr>
          <p:cNvSpPr txBox="1"/>
          <p:nvPr/>
        </p:nvSpPr>
        <p:spPr>
          <a:xfrm>
            <a:off x="451772" y="3166686"/>
            <a:ext cx="5614972" cy="369332"/>
          </a:xfrm>
          <a:prstGeom prst="rect">
            <a:avLst/>
          </a:prstGeom>
          <a:noFill/>
        </p:spPr>
        <p:txBody>
          <a:bodyPr wrap="square" rtlCol="0">
            <a:spAutoFit/>
          </a:bodyPr>
          <a:lstStyle/>
          <a:p>
            <a:pPr marL="285750" indent="-285750">
              <a:buFont typeface="Arial" panose="020B0604020202020204" pitchFamily="34" charset="0"/>
              <a:buChar char="•"/>
            </a:pPr>
            <a:r>
              <a:rPr lang="fr-FR" dirty="0">
                <a:solidFill>
                  <a:schemeClr val="bg1"/>
                </a:solidFill>
              </a:rPr>
              <a:t>Agent de résolution de problèmes basé sur objectif.</a:t>
            </a:r>
            <a:endParaRPr lang="en-US" dirty="0">
              <a:solidFill>
                <a:schemeClr val="bg1"/>
              </a:solidFill>
            </a:endParaRPr>
          </a:p>
        </p:txBody>
      </p:sp>
      <p:graphicFrame>
        <p:nvGraphicFramePr>
          <p:cNvPr id="46" name="Table 45">
            <a:extLst>
              <a:ext uri="{FF2B5EF4-FFF2-40B4-BE49-F238E27FC236}">
                <a16:creationId xmlns:a16="http://schemas.microsoft.com/office/drawing/2014/main" id="{A39B18F9-3129-01C6-9EC7-2C42209A4EB5}"/>
              </a:ext>
            </a:extLst>
          </p:cNvPr>
          <p:cNvGraphicFramePr>
            <a:graphicFrameLocks noGrp="1"/>
          </p:cNvGraphicFramePr>
          <p:nvPr>
            <p:extLst>
              <p:ext uri="{D42A27DB-BD31-4B8C-83A1-F6EECF244321}">
                <p14:modId xmlns:p14="http://schemas.microsoft.com/office/powerpoint/2010/main" val="1342272633"/>
              </p:ext>
            </p:extLst>
          </p:nvPr>
        </p:nvGraphicFramePr>
        <p:xfrm>
          <a:off x="1185117" y="4120044"/>
          <a:ext cx="10434320" cy="1981200"/>
        </p:xfrm>
        <a:graphic>
          <a:graphicData uri="http://schemas.openxmlformats.org/drawingml/2006/table">
            <a:tbl>
              <a:tblPr firstRow="1" bandRow="1">
                <a:tableStyleId>{ED083AE6-46FA-4A59-8FB0-9F97EB10719F}</a:tableStyleId>
              </a:tblPr>
              <a:tblGrid>
                <a:gridCol w="5217160">
                  <a:extLst>
                    <a:ext uri="{9D8B030D-6E8A-4147-A177-3AD203B41FA5}">
                      <a16:colId xmlns:a16="http://schemas.microsoft.com/office/drawing/2014/main" val="4247592675"/>
                    </a:ext>
                  </a:extLst>
                </a:gridCol>
                <a:gridCol w="5217160">
                  <a:extLst>
                    <a:ext uri="{9D8B030D-6E8A-4147-A177-3AD203B41FA5}">
                      <a16:colId xmlns:a16="http://schemas.microsoft.com/office/drawing/2014/main" val="316282611"/>
                    </a:ext>
                  </a:extLst>
                </a:gridCol>
              </a:tblGrid>
              <a:tr h="370840">
                <a:tc>
                  <a:txBody>
                    <a:bodyPr/>
                    <a:lstStyle/>
                    <a:p>
                      <a:pPr algn="ctr"/>
                      <a:r>
                        <a:rPr lang="en-US" sz="2000" dirty="0" err="1">
                          <a:solidFill>
                            <a:schemeClr val="bg1"/>
                          </a:solidFill>
                        </a:rPr>
                        <a:t>Tâches</a:t>
                      </a:r>
                      <a:r>
                        <a:rPr lang="en-US" sz="2000" dirty="0">
                          <a:solidFill>
                            <a:schemeClr val="bg1"/>
                          </a:solidFill>
                        </a:rPr>
                        <a:t> de </a:t>
                      </a:r>
                      <a:r>
                        <a:rPr lang="en-US" sz="2000" dirty="0" err="1">
                          <a:solidFill>
                            <a:schemeClr val="bg1"/>
                          </a:solidFill>
                        </a:rPr>
                        <a:t>l’agent</a:t>
                      </a:r>
                      <a:endParaRPr lang="en-US" sz="2000" dirty="0">
                        <a:solidFill>
                          <a:schemeClr val="bg1"/>
                        </a:solidFill>
                      </a:endParaRPr>
                    </a:p>
                  </a:txBody>
                  <a:tcPr/>
                </a:tc>
                <a:tc>
                  <a:txBody>
                    <a:bodyPr/>
                    <a:lstStyle/>
                    <a:p>
                      <a:pPr algn="ctr"/>
                      <a:r>
                        <a:rPr lang="en-US" sz="2000" dirty="0">
                          <a:solidFill>
                            <a:schemeClr val="bg1"/>
                          </a:solidFill>
                        </a:rPr>
                        <a:t>Type </a:t>
                      </a:r>
                      <a:r>
                        <a:rPr lang="en-US" sz="2000" dirty="0" err="1">
                          <a:solidFill>
                            <a:schemeClr val="bg1"/>
                          </a:solidFill>
                        </a:rPr>
                        <a:t>D’environnement</a:t>
                      </a:r>
                      <a:endParaRPr lang="en-US" sz="2000" dirty="0">
                        <a:solidFill>
                          <a:schemeClr val="bg1"/>
                        </a:solidFill>
                      </a:endParaRPr>
                    </a:p>
                  </a:txBody>
                  <a:tcPr/>
                </a:tc>
                <a:extLst>
                  <a:ext uri="{0D108BD9-81ED-4DB2-BD59-A6C34878D82A}">
                    <a16:rowId xmlns:a16="http://schemas.microsoft.com/office/drawing/2014/main" val="699625018"/>
                  </a:ext>
                </a:extLst>
              </a:tr>
              <a:tr h="370840">
                <a:tc>
                  <a:txBody>
                    <a:bodyPr/>
                    <a:lstStyle/>
                    <a:p>
                      <a:pPr algn="ctr"/>
                      <a:r>
                        <a:rPr lang="en-US" sz="2000" dirty="0">
                          <a:solidFill>
                            <a:schemeClr val="bg1"/>
                          </a:solidFill>
                        </a:rPr>
                        <a:t>Explorer </a:t>
                      </a:r>
                      <a:r>
                        <a:rPr lang="en-US" sz="2000" dirty="0" err="1">
                          <a:solidFill>
                            <a:schemeClr val="bg1"/>
                          </a:solidFill>
                        </a:rPr>
                        <a:t>l’environnement</a:t>
                      </a:r>
                      <a:endParaRPr lang="en-US" sz="2000" dirty="0">
                        <a:solidFill>
                          <a:schemeClr val="bg1"/>
                        </a:solidFill>
                      </a:endParaRPr>
                    </a:p>
                  </a:txBody>
                  <a:tcPr/>
                </a:tc>
                <a:tc>
                  <a:txBody>
                    <a:bodyPr/>
                    <a:lstStyle/>
                    <a:p>
                      <a:pPr algn="ctr"/>
                      <a:r>
                        <a:rPr lang="fr-FR" sz="2000" dirty="0">
                          <a:solidFill>
                            <a:schemeClr val="bg1"/>
                          </a:solidFill>
                        </a:rPr>
                        <a:t>Discret</a:t>
                      </a:r>
                    </a:p>
                  </a:txBody>
                  <a:tcPr/>
                </a:tc>
                <a:extLst>
                  <a:ext uri="{0D108BD9-81ED-4DB2-BD59-A6C34878D82A}">
                    <a16:rowId xmlns:a16="http://schemas.microsoft.com/office/drawing/2014/main" val="2394204626"/>
                  </a:ext>
                </a:extLst>
              </a:tr>
              <a:tr h="370840">
                <a:tc>
                  <a:txBody>
                    <a:bodyPr/>
                    <a:lstStyle/>
                    <a:p>
                      <a:pPr algn="ctr"/>
                      <a:r>
                        <a:rPr lang="en-US" sz="2000" dirty="0" err="1">
                          <a:solidFill>
                            <a:schemeClr val="bg1"/>
                          </a:solidFill>
                        </a:rPr>
                        <a:t>Évaluer</a:t>
                      </a:r>
                      <a:r>
                        <a:rPr lang="en-US" sz="2000" dirty="0">
                          <a:solidFill>
                            <a:schemeClr val="bg1"/>
                          </a:solidFill>
                        </a:rPr>
                        <a:t> les chemins possibles</a:t>
                      </a:r>
                    </a:p>
                  </a:txBody>
                  <a:tcPr/>
                </a:tc>
                <a:tc>
                  <a:txBody>
                    <a:bodyPr/>
                    <a:lstStyle/>
                    <a:p>
                      <a:pPr algn="ctr"/>
                      <a:r>
                        <a:rPr lang="en-US" sz="2000" dirty="0" err="1">
                          <a:solidFill>
                            <a:schemeClr val="bg1"/>
                          </a:solidFill>
                        </a:rPr>
                        <a:t>Entièrement</a:t>
                      </a:r>
                      <a:r>
                        <a:rPr lang="en-US" sz="2000" dirty="0">
                          <a:solidFill>
                            <a:schemeClr val="bg1"/>
                          </a:solidFill>
                        </a:rPr>
                        <a:t> observable</a:t>
                      </a:r>
                    </a:p>
                  </a:txBody>
                  <a:tcPr/>
                </a:tc>
                <a:extLst>
                  <a:ext uri="{0D108BD9-81ED-4DB2-BD59-A6C34878D82A}">
                    <a16:rowId xmlns:a16="http://schemas.microsoft.com/office/drawing/2014/main" val="1856111712"/>
                  </a:ext>
                </a:extLst>
              </a:tr>
              <a:tr h="370840">
                <a:tc>
                  <a:txBody>
                    <a:bodyPr/>
                    <a:lstStyle/>
                    <a:p>
                      <a:pPr algn="ctr"/>
                      <a:r>
                        <a:rPr lang="fr-FR" sz="2000" dirty="0">
                          <a:solidFill>
                            <a:schemeClr val="bg1"/>
                          </a:solidFill>
                        </a:rPr>
                        <a:t>Appliquer des algorithmes de recherche</a:t>
                      </a:r>
                    </a:p>
                  </a:txBody>
                  <a:tcPr/>
                </a:tc>
                <a:tc>
                  <a:txBody>
                    <a:bodyPr/>
                    <a:lstStyle/>
                    <a:p>
                      <a:pPr algn="ctr"/>
                      <a:r>
                        <a:rPr lang="en-US" sz="2000" dirty="0" err="1">
                          <a:solidFill>
                            <a:schemeClr val="bg1"/>
                          </a:solidFill>
                        </a:rPr>
                        <a:t>Déterministe</a:t>
                      </a:r>
                      <a:endParaRPr lang="en-US" sz="2000" dirty="0">
                        <a:solidFill>
                          <a:schemeClr val="bg1"/>
                        </a:solidFill>
                      </a:endParaRPr>
                    </a:p>
                  </a:txBody>
                  <a:tcPr/>
                </a:tc>
                <a:extLst>
                  <a:ext uri="{0D108BD9-81ED-4DB2-BD59-A6C34878D82A}">
                    <a16:rowId xmlns:a16="http://schemas.microsoft.com/office/drawing/2014/main" val="182145160"/>
                  </a:ext>
                </a:extLst>
              </a:tr>
              <a:tr h="370840">
                <a:tc>
                  <a:txBody>
                    <a:bodyPr/>
                    <a:lstStyle/>
                    <a:p>
                      <a:pPr algn="ctr"/>
                      <a:r>
                        <a:rPr lang="en-US" sz="2000" dirty="0" err="1">
                          <a:solidFill>
                            <a:schemeClr val="bg1"/>
                          </a:solidFill>
                        </a:rPr>
                        <a:t>Retourner</a:t>
                      </a:r>
                      <a:r>
                        <a:rPr lang="en-US" sz="2000" dirty="0">
                          <a:solidFill>
                            <a:schemeClr val="bg1"/>
                          </a:solidFill>
                        </a:rPr>
                        <a:t> le chemin trouvé</a:t>
                      </a:r>
                    </a:p>
                  </a:txBody>
                  <a:tcPr/>
                </a:tc>
                <a:tc>
                  <a:txBody>
                    <a:bodyPr/>
                    <a:lstStyle/>
                    <a:p>
                      <a:pPr algn="ctr"/>
                      <a:r>
                        <a:rPr lang="en-US" sz="2000" dirty="0" err="1">
                          <a:solidFill>
                            <a:schemeClr val="bg1"/>
                          </a:solidFill>
                        </a:rPr>
                        <a:t>Statique</a:t>
                      </a:r>
                      <a:endParaRPr lang="en-US" sz="2000" dirty="0">
                        <a:solidFill>
                          <a:schemeClr val="bg1"/>
                        </a:solidFill>
                      </a:endParaRPr>
                    </a:p>
                  </a:txBody>
                  <a:tcPr/>
                </a:tc>
                <a:extLst>
                  <a:ext uri="{0D108BD9-81ED-4DB2-BD59-A6C34878D82A}">
                    <a16:rowId xmlns:a16="http://schemas.microsoft.com/office/drawing/2014/main" val="2035242620"/>
                  </a:ext>
                </a:extLst>
              </a:tr>
            </a:tbl>
          </a:graphicData>
        </a:graphic>
      </p:graphicFrame>
    </p:spTree>
    <p:extLst>
      <p:ext uri="{BB962C8B-B14F-4D97-AF65-F5344CB8AC3E}">
        <p14:creationId xmlns:p14="http://schemas.microsoft.com/office/powerpoint/2010/main" val="3316721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hallway with blue and pink lights&#10;&#10;AI-generated content may be incorrect.">
            <a:extLst>
              <a:ext uri="{FF2B5EF4-FFF2-40B4-BE49-F238E27FC236}">
                <a16:creationId xmlns:a16="http://schemas.microsoft.com/office/drawing/2014/main" id="{34F87A69-1D3C-91E4-0D94-B0C4D01871C3}"/>
              </a:ext>
            </a:extLst>
          </p:cNvPr>
          <p:cNvPicPr>
            <a:picLocks noChangeAspect="1"/>
          </p:cNvPicPr>
          <p:nvPr/>
        </p:nvPicPr>
        <p:blipFill>
          <a:blip r:embed="rId2">
            <a:alphaModFix/>
            <a:duotone>
              <a:prstClr val="black"/>
              <a:srgbClr val="D9C3A5">
                <a:tint val="50000"/>
                <a:satMod val="180000"/>
              </a:srgbClr>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l="11336" t="9091" r="24028"/>
          <a:stretch>
            <a:fillRect/>
          </a:stretch>
        </p:blipFill>
        <p:spPr>
          <a:xfrm>
            <a:off x="3586366" y="-1849"/>
            <a:ext cx="8668512" cy="6857990"/>
          </a:xfrm>
          <a:prstGeom prst="rect">
            <a:avLst/>
          </a:prstGeom>
        </p:spPr>
      </p:pic>
      <p:sp>
        <p:nvSpPr>
          <p:cNvPr id="16" name="Rectangle 15">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52BC81CC-AA4D-F4C0-0635-3007D9E05204}"/>
              </a:ext>
            </a:extLst>
          </p:cNvPr>
          <p:cNvSpPr txBox="1"/>
          <p:nvPr/>
        </p:nvSpPr>
        <p:spPr>
          <a:xfrm>
            <a:off x="287758" y="896372"/>
            <a:ext cx="8043442" cy="69308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200" dirty="0" err="1">
                <a:solidFill>
                  <a:schemeClr val="bg1"/>
                </a:solidFill>
                <a:latin typeface="+mj-lt"/>
                <a:ea typeface="+mj-ea"/>
                <a:cs typeface="+mj-cs"/>
              </a:rPr>
              <a:t>Modélisation</a:t>
            </a:r>
            <a:r>
              <a:rPr lang="en-US" sz="3200" dirty="0">
                <a:solidFill>
                  <a:schemeClr val="bg1"/>
                </a:solidFill>
                <a:latin typeface="+mj-lt"/>
                <a:ea typeface="+mj-ea"/>
                <a:cs typeface="+mj-cs"/>
              </a:rPr>
              <a:t> de </a:t>
            </a:r>
            <a:r>
              <a:rPr lang="en-US" sz="3200" dirty="0" err="1">
                <a:solidFill>
                  <a:schemeClr val="bg1"/>
                </a:solidFill>
                <a:latin typeface="+mj-lt"/>
                <a:ea typeface="+mj-ea"/>
                <a:cs typeface="+mj-cs"/>
              </a:rPr>
              <a:t>l’agent</a:t>
            </a:r>
            <a:r>
              <a:rPr lang="en-US" sz="3200" dirty="0">
                <a:solidFill>
                  <a:schemeClr val="bg1"/>
                </a:solidFill>
                <a:latin typeface="+mj-lt"/>
                <a:ea typeface="+mj-ea"/>
                <a:cs typeface="+mj-cs"/>
              </a:rPr>
              <a:t> (PEAS &amp; </a:t>
            </a:r>
            <a:r>
              <a:rPr lang="en-US" sz="3200" dirty="0" err="1">
                <a:solidFill>
                  <a:schemeClr val="bg1"/>
                </a:solidFill>
                <a:latin typeface="+mj-lt"/>
                <a:ea typeface="+mj-ea"/>
                <a:cs typeface="+mj-cs"/>
              </a:rPr>
              <a:t>Problème</a:t>
            </a:r>
            <a:r>
              <a:rPr lang="en-US" sz="3200" dirty="0">
                <a:solidFill>
                  <a:schemeClr val="bg1"/>
                </a:solidFill>
                <a:latin typeface="+mj-lt"/>
                <a:ea typeface="+mj-ea"/>
                <a:cs typeface="+mj-cs"/>
              </a:rPr>
              <a:t>)</a:t>
            </a:r>
          </a:p>
        </p:txBody>
      </p:sp>
      <p:sp>
        <p:nvSpPr>
          <p:cNvPr id="18" name="Rectangle 1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5722005F-8326-5951-CF33-70185D8469FE}"/>
              </a:ext>
            </a:extLst>
          </p:cNvPr>
          <p:cNvSpPr txBox="1"/>
          <p:nvPr/>
        </p:nvSpPr>
        <p:spPr>
          <a:xfrm>
            <a:off x="84558" y="1713840"/>
            <a:ext cx="3235730" cy="523220"/>
          </a:xfrm>
          <a:prstGeom prst="rect">
            <a:avLst/>
          </a:prstGeom>
          <a:noFill/>
        </p:spPr>
        <p:txBody>
          <a:bodyPr wrap="square" rtlCol="0">
            <a:spAutoFit/>
          </a:bodyPr>
          <a:lstStyle/>
          <a:p>
            <a:r>
              <a:rPr lang="en-US" sz="2800" dirty="0">
                <a:solidFill>
                  <a:schemeClr val="bg1"/>
                </a:solidFill>
              </a:rPr>
              <a:t>🔹 </a:t>
            </a:r>
            <a:r>
              <a:rPr lang="en-US" sz="2800" dirty="0" err="1">
                <a:solidFill>
                  <a:schemeClr val="bg1"/>
                </a:solidFill>
              </a:rPr>
              <a:t>Modèle</a:t>
            </a:r>
            <a:r>
              <a:rPr lang="en-US" sz="2800" dirty="0">
                <a:solidFill>
                  <a:schemeClr val="bg1"/>
                </a:solidFill>
              </a:rPr>
              <a:t> PEAS</a:t>
            </a:r>
          </a:p>
        </p:txBody>
      </p:sp>
      <p:sp>
        <p:nvSpPr>
          <p:cNvPr id="11" name="TextBox 10">
            <a:extLst>
              <a:ext uri="{FF2B5EF4-FFF2-40B4-BE49-F238E27FC236}">
                <a16:creationId xmlns:a16="http://schemas.microsoft.com/office/drawing/2014/main" id="{CF42F168-1851-77BA-C008-F402314E2C93}"/>
              </a:ext>
            </a:extLst>
          </p:cNvPr>
          <p:cNvSpPr txBox="1"/>
          <p:nvPr/>
        </p:nvSpPr>
        <p:spPr>
          <a:xfrm>
            <a:off x="287758" y="2257300"/>
            <a:ext cx="4792242" cy="462286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fr-FR" b="1" dirty="0">
                <a:solidFill>
                  <a:schemeClr val="bg1"/>
                </a:solidFill>
              </a:rPr>
              <a:t>P – Performance :</a:t>
            </a:r>
            <a:br>
              <a:rPr lang="fr-FR" dirty="0">
                <a:solidFill>
                  <a:schemeClr val="bg1"/>
                </a:solidFill>
              </a:rPr>
            </a:br>
            <a:r>
              <a:rPr lang="fr-FR" dirty="0">
                <a:solidFill>
                  <a:schemeClr val="bg1"/>
                </a:solidFill>
              </a:rPr>
              <a:t>Longueur du chemin, coût total, nombre de nœuds explorés, temps d’exécution.</a:t>
            </a:r>
          </a:p>
          <a:p>
            <a:pPr marL="285750" indent="-285750">
              <a:lnSpc>
                <a:spcPct val="150000"/>
              </a:lnSpc>
              <a:buFont typeface="Arial" panose="020B0604020202020204" pitchFamily="34" charset="0"/>
              <a:buChar char="•"/>
            </a:pPr>
            <a:r>
              <a:rPr lang="fr-FR" b="1" dirty="0">
                <a:solidFill>
                  <a:schemeClr val="bg1"/>
                </a:solidFill>
              </a:rPr>
              <a:t>E – </a:t>
            </a:r>
            <a:r>
              <a:rPr lang="fr-FR" b="1" dirty="0" err="1">
                <a:solidFill>
                  <a:schemeClr val="bg1"/>
                </a:solidFill>
              </a:rPr>
              <a:t>Environment</a:t>
            </a:r>
            <a:r>
              <a:rPr lang="fr-FR" b="1" dirty="0">
                <a:solidFill>
                  <a:schemeClr val="bg1"/>
                </a:solidFill>
              </a:rPr>
              <a:t> :</a:t>
            </a:r>
            <a:br>
              <a:rPr lang="fr-FR" dirty="0">
                <a:solidFill>
                  <a:schemeClr val="bg1"/>
                </a:solidFill>
              </a:rPr>
            </a:br>
            <a:r>
              <a:rPr lang="fr-FR" dirty="0">
                <a:solidFill>
                  <a:schemeClr val="bg1"/>
                </a:solidFill>
              </a:rPr>
              <a:t>Labyrinthe représenté sous forme de grille ou de graphe.</a:t>
            </a:r>
          </a:p>
          <a:p>
            <a:pPr marL="285750" indent="-285750">
              <a:lnSpc>
                <a:spcPct val="150000"/>
              </a:lnSpc>
              <a:buFont typeface="Arial" panose="020B0604020202020204" pitchFamily="34" charset="0"/>
              <a:buChar char="•"/>
            </a:pPr>
            <a:r>
              <a:rPr lang="fr-FR" b="1" dirty="0">
                <a:solidFill>
                  <a:schemeClr val="bg1"/>
                </a:solidFill>
              </a:rPr>
              <a:t>A – Actionneurs :</a:t>
            </a:r>
            <a:br>
              <a:rPr lang="fr-FR" dirty="0">
                <a:solidFill>
                  <a:schemeClr val="bg1"/>
                </a:solidFill>
              </a:rPr>
            </a:br>
            <a:r>
              <a:rPr lang="fr-FR" dirty="0">
                <a:solidFill>
                  <a:schemeClr val="bg1"/>
                </a:solidFill>
              </a:rPr>
              <a:t>Déplacements : haut, bas, gauche, droite.</a:t>
            </a:r>
          </a:p>
          <a:p>
            <a:pPr marL="285750" indent="-285750">
              <a:lnSpc>
                <a:spcPct val="150000"/>
              </a:lnSpc>
              <a:buFont typeface="Arial" panose="020B0604020202020204" pitchFamily="34" charset="0"/>
              <a:buChar char="•"/>
            </a:pPr>
            <a:r>
              <a:rPr lang="fr-FR" b="1" dirty="0">
                <a:solidFill>
                  <a:schemeClr val="bg1"/>
                </a:solidFill>
              </a:rPr>
              <a:t>S </a:t>
            </a:r>
            <a:r>
              <a:rPr lang="fr-FR" b="1">
                <a:solidFill>
                  <a:schemeClr val="bg1"/>
                </a:solidFill>
              </a:rPr>
              <a:t>– Capteurs </a:t>
            </a:r>
            <a:r>
              <a:rPr lang="fr-FR" b="1" dirty="0">
                <a:solidFill>
                  <a:schemeClr val="bg1"/>
                </a:solidFill>
              </a:rPr>
              <a:t>:</a:t>
            </a:r>
            <a:br>
              <a:rPr lang="fr-FR" dirty="0">
                <a:solidFill>
                  <a:schemeClr val="bg1"/>
                </a:solidFill>
              </a:rPr>
            </a:br>
            <a:r>
              <a:rPr lang="fr-FR" dirty="0">
                <a:solidFill>
                  <a:schemeClr val="bg1"/>
                </a:solidFill>
              </a:rPr>
              <a:t>Position actuelle, cases voisines accessibles, présence d’obstacles.</a:t>
            </a:r>
          </a:p>
        </p:txBody>
      </p:sp>
      <p:sp>
        <p:nvSpPr>
          <p:cNvPr id="15" name="TextBox 14">
            <a:extLst>
              <a:ext uri="{FF2B5EF4-FFF2-40B4-BE49-F238E27FC236}">
                <a16:creationId xmlns:a16="http://schemas.microsoft.com/office/drawing/2014/main" id="{FFB3E8E1-E7F2-F899-32A7-8EE4396DA561}"/>
              </a:ext>
            </a:extLst>
          </p:cNvPr>
          <p:cNvSpPr txBox="1"/>
          <p:nvPr/>
        </p:nvSpPr>
        <p:spPr>
          <a:xfrm>
            <a:off x="6282158" y="1713840"/>
            <a:ext cx="4677204" cy="523220"/>
          </a:xfrm>
          <a:prstGeom prst="rect">
            <a:avLst/>
          </a:prstGeom>
          <a:noFill/>
        </p:spPr>
        <p:txBody>
          <a:bodyPr wrap="square" rtlCol="0">
            <a:spAutoFit/>
          </a:bodyPr>
          <a:lstStyle/>
          <a:p>
            <a:r>
              <a:rPr lang="en-US" sz="2800" dirty="0">
                <a:solidFill>
                  <a:schemeClr val="bg1"/>
                </a:solidFill>
              </a:rPr>
              <a:t>🔹 Formulation du </a:t>
            </a:r>
            <a:r>
              <a:rPr lang="en-US" sz="2800" dirty="0" err="1">
                <a:solidFill>
                  <a:schemeClr val="bg1"/>
                </a:solidFill>
              </a:rPr>
              <a:t>problème</a:t>
            </a:r>
            <a:endParaRPr lang="en-US" sz="2800" dirty="0">
              <a:solidFill>
                <a:schemeClr val="bg1"/>
              </a:solidFill>
            </a:endParaRPr>
          </a:p>
        </p:txBody>
      </p:sp>
      <p:sp>
        <p:nvSpPr>
          <p:cNvPr id="19" name="Rectangle 1">
            <a:extLst>
              <a:ext uri="{FF2B5EF4-FFF2-40B4-BE49-F238E27FC236}">
                <a16:creationId xmlns:a16="http://schemas.microsoft.com/office/drawing/2014/main" id="{25B07423-8971-EACB-09EA-3771C0997A41}"/>
              </a:ext>
            </a:extLst>
          </p:cNvPr>
          <p:cNvSpPr>
            <a:spLocks noChangeArrowheads="1"/>
          </p:cNvSpPr>
          <p:nvPr/>
        </p:nvSpPr>
        <p:spPr bwMode="auto">
          <a:xfrm>
            <a:off x="6429594" y="2485828"/>
            <a:ext cx="5808242" cy="3365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État initial :</a:t>
            </a:r>
            <a:r>
              <a:rPr kumimoji="0" lang="en-US" altLang="en-US" sz="1800" b="0" i="0" u="none" strike="noStrike" cap="none" normalizeH="0" baseline="0" dirty="0">
                <a:ln>
                  <a:noFill/>
                </a:ln>
                <a:solidFill>
                  <a:schemeClr val="bg1"/>
                </a:solidFill>
                <a:effectLst/>
                <a:latin typeface="Arial" panose="020B0604020202020204" pitchFamily="34" charset="0"/>
              </a:rPr>
              <a:t> position de </a:t>
            </a:r>
            <a:r>
              <a:rPr kumimoji="0" lang="en-US" altLang="en-US" sz="1800" b="0" i="0" u="none" strike="noStrike" cap="none" normalizeH="0" baseline="0" dirty="0" err="1">
                <a:ln>
                  <a:noFill/>
                </a:ln>
                <a:solidFill>
                  <a:schemeClr val="bg1"/>
                </a:solidFill>
                <a:effectLst/>
                <a:latin typeface="Arial" panose="020B0604020202020204" pitchFamily="34" charset="0"/>
              </a:rPr>
              <a:t>départ</a:t>
            </a:r>
            <a:r>
              <a:rPr kumimoji="0" lang="en-US" altLang="en-US" sz="1800" b="0" i="0" u="none" strike="noStrike" cap="none" normalizeH="0" baseline="0" dirty="0">
                <a:ln>
                  <a:noFill/>
                </a:ln>
                <a:solidFill>
                  <a:schemeClr val="bg1"/>
                </a:solidFill>
                <a:effectLst/>
                <a:latin typeface="Arial" panose="020B0604020202020204" pitchFamily="34" charset="0"/>
              </a:rPr>
              <a:t> dans le </a:t>
            </a:r>
            <a:r>
              <a:rPr kumimoji="0" lang="en-US" altLang="en-US" sz="1800" b="0" i="0" u="none" strike="noStrike" cap="none" normalizeH="0" baseline="0" dirty="0" err="1">
                <a:ln>
                  <a:noFill/>
                </a:ln>
                <a:solidFill>
                  <a:schemeClr val="bg1"/>
                </a:solidFill>
                <a:effectLst/>
                <a:latin typeface="Arial" panose="020B0604020202020204" pitchFamily="34" charset="0"/>
              </a:rPr>
              <a:t>labyrinthe</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États possibles :</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toutes</a:t>
            </a:r>
            <a:r>
              <a:rPr kumimoji="0" lang="en-US" altLang="en-US" sz="1800" b="0" i="0" u="none" strike="noStrike" cap="none" normalizeH="0" baseline="0" dirty="0">
                <a:ln>
                  <a:noFill/>
                </a:ln>
                <a:solidFill>
                  <a:schemeClr val="bg1"/>
                </a:solidFill>
                <a:effectLst/>
                <a:latin typeface="Arial" panose="020B0604020202020204" pitchFamily="34" charset="0"/>
              </a:rPr>
              <a:t> les positions </a:t>
            </a:r>
            <a:r>
              <a:rPr kumimoji="0" lang="en-US" altLang="en-US" sz="1800" b="0" i="0" u="none" strike="noStrike" cap="none" normalizeH="0" baseline="0" dirty="0" err="1">
                <a:ln>
                  <a:noFill/>
                </a:ln>
                <a:solidFill>
                  <a:schemeClr val="bg1"/>
                </a:solidFill>
                <a:effectLst/>
                <a:latin typeface="Arial" panose="020B0604020202020204" pitchFamily="34" charset="0"/>
              </a:rPr>
              <a:t>accessibles</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Actions :</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déplacements</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valides</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err="1">
                <a:ln>
                  <a:noFill/>
                </a:ln>
                <a:solidFill>
                  <a:schemeClr val="bg1"/>
                </a:solidFill>
                <a:effectLst/>
                <a:latin typeface="Arial" panose="020B0604020202020204" pitchFamily="34" charset="0"/>
              </a:rPr>
              <a:t>Modèle</a:t>
            </a:r>
            <a:r>
              <a:rPr kumimoji="0" lang="en-US" altLang="en-US" sz="1800" b="1" i="0" u="none" strike="noStrike" cap="none" normalizeH="0" baseline="0" dirty="0">
                <a:ln>
                  <a:noFill/>
                </a:ln>
                <a:solidFill>
                  <a:schemeClr val="bg1"/>
                </a:solidFill>
                <a:effectLst/>
                <a:latin typeface="Arial" panose="020B0604020202020204" pitchFamily="34" charset="0"/>
              </a:rPr>
              <a:t> de transition :</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déplacement</a:t>
            </a:r>
            <a:r>
              <a:rPr kumimoji="0" lang="en-US" altLang="en-US" sz="1800" b="0" i="0" u="none" strike="noStrike" cap="none" normalizeH="0" baseline="0" dirty="0">
                <a:ln>
                  <a:noFill/>
                </a:ln>
                <a:solidFill>
                  <a:schemeClr val="bg1"/>
                </a:solidFill>
                <a:effectLst/>
                <a:latin typeface="Arial" panose="020B0604020202020204" pitchFamily="34" charset="0"/>
              </a:rPr>
              <a:t> vers </a:t>
            </a:r>
            <a:r>
              <a:rPr kumimoji="0" lang="en-US" altLang="en-US" sz="1800" b="0" i="0" u="none" strike="noStrike" cap="none" normalizeH="0" baseline="0" dirty="0" err="1">
                <a:ln>
                  <a:noFill/>
                </a:ln>
                <a:solidFill>
                  <a:schemeClr val="bg1"/>
                </a:solidFill>
                <a:effectLst/>
                <a:latin typeface="Arial" panose="020B0604020202020204" pitchFamily="34" charset="0"/>
              </a:rPr>
              <a:t>une</a:t>
            </a:r>
            <a:r>
              <a:rPr kumimoji="0" lang="en-US" altLang="en-US" sz="1800" b="0" i="0" u="none" strike="noStrike" cap="none" normalizeH="0" baseline="0" dirty="0">
                <a:ln>
                  <a:noFill/>
                </a:ln>
                <a:solidFill>
                  <a:schemeClr val="bg1"/>
                </a:solidFill>
                <a:effectLst/>
                <a:latin typeface="Arial" panose="020B0604020202020204" pitchFamily="34" charset="0"/>
              </a:rPr>
              <a:t> nouvelle cellule</a:t>
            </a: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Test du but :</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atteindre</a:t>
            </a:r>
            <a:r>
              <a:rPr kumimoji="0" lang="en-US" altLang="en-US" sz="1800" b="0" i="0" u="none" strike="noStrike" cap="none" normalizeH="0" baseline="0" dirty="0">
                <a:ln>
                  <a:noFill/>
                </a:ln>
                <a:solidFill>
                  <a:schemeClr val="bg1"/>
                </a:solidFill>
                <a:effectLst/>
                <a:latin typeface="Arial" panose="020B0604020202020204" pitchFamily="34" charset="0"/>
              </a:rPr>
              <a:t> la position finale</a:t>
            </a: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err="1">
                <a:ln>
                  <a:noFill/>
                </a:ln>
                <a:solidFill>
                  <a:schemeClr val="bg1"/>
                </a:solidFill>
                <a:effectLst/>
                <a:latin typeface="Arial" panose="020B0604020202020204" pitchFamily="34" charset="0"/>
              </a:rPr>
              <a:t>Fonction</a:t>
            </a:r>
            <a:r>
              <a:rPr kumimoji="0" lang="en-US" altLang="en-US" sz="1800" b="1" i="0" u="none" strike="noStrike" cap="none" normalizeH="0" baseline="0" dirty="0">
                <a:ln>
                  <a:noFill/>
                </a:ln>
                <a:solidFill>
                  <a:schemeClr val="bg1"/>
                </a:solidFill>
                <a:effectLst/>
                <a:latin typeface="Arial" panose="020B0604020202020204" pitchFamily="34" charset="0"/>
              </a:rPr>
              <a:t> de </a:t>
            </a:r>
            <a:r>
              <a:rPr kumimoji="0" lang="en-US" altLang="en-US" sz="1800" b="1" i="0" u="none" strike="noStrike" cap="none" normalizeH="0" baseline="0" dirty="0" err="1">
                <a:ln>
                  <a:noFill/>
                </a:ln>
                <a:solidFill>
                  <a:schemeClr val="bg1"/>
                </a:solidFill>
                <a:effectLst/>
                <a:latin typeface="Arial" panose="020B0604020202020204" pitchFamily="34" charset="0"/>
              </a:rPr>
              <a:t>coût</a:t>
            </a:r>
            <a:r>
              <a:rPr kumimoji="0" lang="en-US" altLang="en-US" sz="1800" b="1"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coût</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uniforme</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ou</a:t>
            </a: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0" i="0" u="none" strike="noStrike" cap="none" normalizeH="0" baseline="0" dirty="0" err="1">
                <a:ln>
                  <a:noFill/>
                </a:ln>
                <a:solidFill>
                  <a:schemeClr val="bg1"/>
                </a:solidFill>
                <a:effectLst/>
                <a:latin typeface="Arial" panose="020B0604020202020204" pitchFamily="34" charset="0"/>
              </a:rPr>
              <a:t>pondéré</a:t>
            </a:r>
            <a:r>
              <a:rPr kumimoji="0" lang="en-US" altLang="en-US" sz="1800" b="0" i="0" u="none" strike="noStrike" cap="none" normalizeH="0" baseline="0" dirty="0">
                <a:ln>
                  <a:noFill/>
                </a:ln>
                <a:solidFill>
                  <a:schemeClr val="bg1"/>
                </a:solidFill>
                <a:effectLst/>
                <a:latin typeface="Arial" panose="020B0604020202020204" pitchFamily="34" charset="0"/>
              </a:rPr>
              <a:t> par </a:t>
            </a:r>
            <a:r>
              <a:rPr kumimoji="0" lang="en-US" altLang="en-US" sz="1800" b="0" i="0" u="none" strike="noStrike" cap="none" normalizeH="0" baseline="0" dirty="0" err="1">
                <a:ln>
                  <a:noFill/>
                </a:ln>
                <a:solidFill>
                  <a:schemeClr val="bg1"/>
                </a:solidFill>
                <a:effectLst/>
                <a:latin typeface="Arial" panose="020B0604020202020204" pitchFamily="34" charset="0"/>
              </a:rPr>
              <a:t>déplacement</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2354750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long hallway with blue lights&#10;&#10;AI-generated content may be incorrect.">
            <a:extLst>
              <a:ext uri="{FF2B5EF4-FFF2-40B4-BE49-F238E27FC236}">
                <a16:creationId xmlns:a16="http://schemas.microsoft.com/office/drawing/2014/main" id="{C8108BAC-7D36-8A03-1A7E-B7725CAE31CC}"/>
              </a:ext>
            </a:extLst>
          </p:cNvPr>
          <p:cNvPicPr>
            <a:picLocks noChangeAspect="1"/>
          </p:cNvPicPr>
          <p:nvPr/>
        </p:nvPicPr>
        <p:blipFill>
          <a:blip r:embed="rId2">
            <a:extLst>
              <a:ext uri="{28A0092B-C50C-407E-A947-70E740481C1C}">
                <a14:useLocalDpi xmlns:a14="http://schemas.microsoft.com/office/drawing/2010/main" val="0"/>
              </a:ext>
            </a:extLst>
          </a:blip>
          <a:srcRect l="16471" t="1809" r="13714" b="-1"/>
          <a:stretch>
            <a:fillRect/>
          </a:stretch>
        </p:blipFill>
        <p:spPr>
          <a:xfrm>
            <a:off x="3523488" y="10"/>
            <a:ext cx="8668512" cy="6857990"/>
          </a:xfrm>
          <a:prstGeom prst="rect">
            <a:avLst/>
          </a:prstGeom>
        </p:spPr>
      </p:pic>
      <p:sp>
        <p:nvSpPr>
          <p:cNvPr id="13" name="Rectangle 1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1022CED8-4468-F930-5DE6-E0582D15FB16}"/>
              </a:ext>
            </a:extLst>
          </p:cNvPr>
          <p:cNvSpPr txBox="1"/>
          <p:nvPr/>
        </p:nvSpPr>
        <p:spPr>
          <a:xfrm>
            <a:off x="287758" y="896372"/>
            <a:ext cx="6458482" cy="693084"/>
          </a:xfrm>
          <a:prstGeom prst="rect">
            <a:avLst/>
          </a:prstGeom>
        </p:spPr>
        <p:txBody>
          <a:bodyPr vert="horz" lIns="91440" tIns="45720" rIns="91440" bIns="45720" rtlCol="0" anchor="b">
            <a:normAutofit/>
          </a:bodyPr>
          <a:lstStyle/>
          <a:p>
            <a:pPr>
              <a:lnSpc>
                <a:spcPct val="90000"/>
              </a:lnSpc>
              <a:spcBef>
                <a:spcPct val="0"/>
              </a:spcBef>
              <a:spcAft>
                <a:spcPts val="600"/>
              </a:spcAft>
            </a:pPr>
            <a:r>
              <a:rPr lang="fr-FR" sz="2800" dirty="0">
                <a:solidFill>
                  <a:schemeClr val="bg1"/>
                </a:solidFill>
                <a:latin typeface="+mj-lt"/>
                <a:ea typeface="+mj-ea"/>
                <a:cs typeface="+mj-cs"/>
              </a:rPr>
              <a:t>Représentation et construction du graphe</a:t>
            </a:r>
            <a:endParaRPr lang="en-US" sz="2800" dirty="0">
              <a:solidFill>
                <a:schemeClr val="bg1"/>
              </a:solidFill>
              <a:latin typeface="+mj-lt"/>
              <a:ea typeface="+mj-ea"/>
              <a:cs typeface="+mj-cs"/>
            </a:endParaRPr>
          </a:p>
        </p:txBody>
      </p:sp>
      <p:sp>
        <p:nvSpPr>
          <p:cNvPr id="8" name="TextBox 7">
            <a:extLst>
              <a:ext uri="{FF2B5EF4-FFF2-40B4-BE49-F238E27FC236}">
                <a16:creationId xmlns:a16="http://schemas.microsoft.com/office/drawing/2014/main" id="{8D4E42B9-4032-3F62-6CA2-253724A39985}"/>
              </a:ext>
            </a:extLst>
          </p:cNvPr>
          <p:cNvSpPr txBox="1"/>
          <p:nvPr/>
        </p:nvSpPr>
        <p:spPr>
          <a:xfrm>
            <a:off x="481029" y="1818640"/>
            <a:ext cx="6154698" cy="1846659"/>
          </a:xfrm>
          <a:prstGeom prst="rect">
            <a:avLst/>
          </a:prstGeom>
          <a:noFill/>
        </p:spPr>
        <p:txBody>
          <a:bodyPr wrap="none" rtlCol="0">
            <a:spAutoFit/>
          </a:bodyPr>
          <a:lstStyle/>
          <a:p>
            <a:r>
              <a:rPr lang="fr-FR" dirty="0">
                <a:solidFill>
                  <a:schemeClr val="bg1"/>
                </a:solidFill>
              </a:rPr>
              <a:t>Le labyrinthe est modélisé sous forme de graphe non orienté</a:t>
            </a:r>
          </a:p>
          <a:p>
            <a:endParaRPr lang="fr-FR" sz="1600" dirty="0">
              <a:solidFill>
                <a:schemeClr val="bg1"/>
              </a:solidFill>
            </a:endParaRPr>
          </a:p>
          <a:p>
            <a:pPr marL="285750" indent="-285750">
              <a:buFont typeface="Arial" panose="020B0604020202020204" pitchFamily="34" charset="0"/>
              <a:buChar char="•"/>
            </a:pPr>
            <a:r>
              <a:rPr lang="fr-FR" sz="1600" dirty="0">
                <a:solidFill>
                  <a:schemeClr val="bg1"/>
                </a:solidFill>
              </a:rPr>
              <a:t>Nœuds : cellules accessibles du labyrinthe</a:t>
            </a:r>
          </a:p>
          <a:p>
            <a:pPr marL="285750" indent="-285750">
              <a:buFont typeface="Arial" panose="020B0604020202020204" pitchFamily="34" charset="0"/>
              <a:buChar char="•"/>
            </a:pPr>
            <a:endParaRPr lang="fr-FR" sz="1600" dirty="0">
              <a:solidFill>
                <a:schemeClr val="bg1"/>
              </a:solidFill>
            </a:endParaRPr>
          </a:p>
          <a:p>
            <a:pPr marL="285750" indent="-285750">
              <a:buFont typeface="Arial" panose="020B0604020202020204" pitchFamily="34" charset="0"/>
              <a:buChar char="•"/>
            </a:pPr>
            <a:r>
              <a:rPr lang="fr-FR" sz="1600" dirty="0">
                <a:solidFill>
                  <a:schemeClr val="bg1"/>
                </a:solidFill>
              </a:rPr>
              <a:t>Arêtes : connexions entre cellules adjacentes</a:t>
            </a:r>
          </a:p>
          <a:p>
            <a:pPr marL="285750" indent="-285750">
              <a:buFont typeface="Arial" panose="020B0604020202020204" pitchFamily="34" charset="0"/>
              <a:buChar char="•"/>
            </a:pPr>
            <a:endParaRPr lang="fr-FR" sz="1600" dirty="0">
              <a:solidFill>
                <a:schemeClr val="bg1"/>
              </a:solidFill>
            </a:endParaRPr>
          </a:p>
          <a:p>
            <a:pPr marL="285750" indent="-285750">
              <a:buFont typeface="Arial" panose="020B0604020202020204" pitchFamily="34" charset="0"/>
              <a:buChar char="•"/>
            </a:pPr>
            <a:r>
              <a:rPr lang="fr-FR" sz="1600" dirty="0">
                <a:solidFill>
                  <a:schemeClr val="bg1"/>
                </a:solidFill>
              </a:rPr>
              <a:t>Poids : coût du déplacement (souvent égal à 1)</a:t>
            </a:r>
            <a:endParaRPr lang="en-US" sz="1600" dirty="0">
              <a:solidFill>
                <a:schemeClr val="bg1"/>
              </a:solidFill>
            </a:endParaRPr>
          </a:p>
        </p:txBody>
      </p:sp>
      <p:sp>
        <p:nvSpPr>
          <p:cNvPr id="18" name="TextBox 17">
            <a:extLst>
              <a:ext uri="{FF2B5EF4-FFF2-40B4-BE49-F238E27FC236}">
                <a16:creationId xmlns:a16="http://schemas.microsoft.com/office/drawing/2014/main" id="{FAE024C5-9572-CB43-E172-87EA99318914}"/>
              </a:ext>
            </a:extLst>
          </p:cNvPr>
          <p:cNvSpPr txBox="1"/>
          <p:nvPr/>
        </p:nvSpPr>
        <p:spPr>
          <a:xfrm>
            <a:off x="376819" y="3992917"/>
            <a:ext cx="6096000" cy="369332"/>
          </a:xfrm>
          <a:prstGeom prst="rect">
            <a:avLst/>
          </a:prstGeom>
          <a:noFill/>
        </p:spPr>
        <p:txBody>
          <a:bodyPr wrap="square">
            <a:spAutoFit/>
          </a:bodyPr>
          <a:lstStyle/>
          <a:p>
            <a:pPr>
              <a:buNone/>
            </a:pPr>
            <a:r>
              <a:rPr lang="fr-FR" b="1" dirty="0">
                <a:solidFill>
                  <a:schemeClr val="bg1"/>
                </a:solidFill>
              </a:rPr>
              <a:t>🔹 Schéma simplifié du graphe</a:t>
            </a:r>
          </a:p>
        </p:txBody>
      </p:sp>
      <p:pic>
        <p:nvPicPr>
          <p:cNvPr id="23" name="Picture 22" descr="A diagram of a graph">
            <a:extLst>
              <a:ext uri="{FF2B5EF4-FFF2-40B4-BE49-F238E27FC236}">
                <a16:creationId xmlns:a16="http://schemas.microsoft.com/office/drawing/2014/main" id="{14AC56D5-F67D-62BE-4339-09F767A8061A}"/>
              </a:ext>
            </a:extLst>
          </p:cNvPr>
          <p:cNvPicPr>
            <a:picLocks noChangeAspect="1"/>
          </p:cNvPicPr>
          <p:nvPr/>
        </p:nvPicPr>
        <p:blipFill>
          <a:blip r:embed="rId3">
            <a:extLst>
              <a:ext uri="{28A0092B-C50C-407E-A947-70E740481C1C}">
                <a14:useLocalDpi xmlns:a14="http://schemas.microsoft.com/office/drawing/2010/main" val="0"/>
              </a:ext>
            </a:extLst>
          </a:blip>
          <a:srcRect l="19909" t="23149" r="18468" b="39727"/>
          <a:stretch>
            <a:fillRect/>
          </a:stretch>
        </p:blipFill>
        <p:spPr>
          <a:xfrm>
            <a:off x="5988772" y="4362249"/>
            <a:ext cx="5848634" cy="2348993"/>
          </a:xfrm>
          <a:prstGeom prst="rect">
            <a:avLst/>
          </a:prstGeom>
        </p:spPr>
      </p:pic>
      <p:sp>
        <p:nvSpPr>
          <p:cNvPr id="24" name="TextBox 23">
            <a:extLst>
              <a:ext uri="{FF2B5EF4-FFF2-40B4-BE49-F238E27FC236}">
                <a16:creationId xmlns:a16="http://schemas.microsoft.com/office/drawing/2014/main" id="{54ED06AF-E78D-D7B7-3E11-F278ADEA0EE8}"/>
              </a:ext>
            </a:extLst>
          </p:cNvPr>
          <p:cNvSpPr txBox="1"/>
          <p:nvPr/>
        </p:nvSpPr>
        <p:spPr>
          <a:xfrm>
            <a:off x="486779" y="4534395"/>
            <a:ext cx="5140831" cy="2031325"/>
          </a:xfrm>
          <a:prstGeom prst="rect">
            <a:avLst/>
          </a:prstGeom>
          <a:noFill/>
        </p:spPr>
        <p:txBody>
          <a:bodyPr wrap="none" rtlCol="0">
            <a:spAutoFit/>
          </a:bodyPr>
          <a:lstStyle/>
          <a:p>
            <a:pPr marL="285750" indent="-285750">
              <a:buFont typeface="Arial" panose="020B0604020202020204" pitchFamily="34" charset="0"/>
              <a:buChar char="•"/>
            </a:pPr>
            <a:r>
              <a:rPr lang="fr-FR" dirty="0">
                <a:solidFill>
                  <a:schemeClr val="bg1"/>
                </a:solidFill>
              </a:rPr>
              <a:t>S : état initial</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G : état final</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Chaque lettre représente un nœud</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Chaque trait représente une transition possible</a:t>
            </a:r>
            <a:endParaRPr lang="en-US" sz="1600" dirty="0">
              <a:solidFill>
                <a:schemeClr val="bg1"/>
              </a:solidFill>
            </a:endParaRPr>
          </a:p>
        </p:txBody>
      </p:sp>
    </p:spTree>
    <p:extLst>
      <p:ext uri="{BB962C8B-B14F-4D97-AF65-F5344CB8AC3E}">
        <p14:creationId xmlns:p14="http://schemas.microsoft.com/office/powerpoint/2010/main" val="3582264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63178-667B-57DE-C590-C5B2CC407933}"/>
              </a:ext>
            </a:extLst>
          </p:cNvPr>
          <p:cNvSpPr txBox="1"/>
          <p:nvPr/>
        </p:nvSpPr>
        <p:spPr>
          <a:xfrm>
            <a:off x="477520" y="142240"/>
            <a:ext cx="6613349" cy="523220"/>
          </a:xfrm>
          <a:prstGeom prst="rect">
            <a:avLst/>
          </a:prstGeom>
          <a:noFill/>
        </p:spPr>
        <p:txBody>
          <a:bodyPr wrap="none" rtlCol="0">
            <a:spAutoFit/>
          </a:bodyPr>
          <a:lstStyle/>
          <a:p>
            <a:r>
              <a:rPr lang="fr-FR" sz="2800" dirty="0">
                <a:solidFill>
                  <a:schemeClr val="bg1"/>
                </a:solidFill>
              </a:rPr>
              <a:t>🔹 Algorithmes de recherche et résultats</a:t>
            </a:r>
            <a:endParaRPr lang="en-US" sz="2800" dirty="0">
              <a:solidFill>
                <a:schemeClr val="bg1"/>
              </a:solidFill>
            </a:endParaRPr>
          </a:p>
        </p:txBody>
      </p:sp>
      <p:sp>
        <p:nvSpPr>
          <p:cNvPr id="6" name="TextBox 5">
            <a:extLst>
              <a:ext uri="{FF2B5EF4-FFF2-40B4-BE49-F238E27FC236}">
                <a16:creationId xmlns:a16="http://schemas.microsoft.com/office/drawing/2014/main" id="{C45DC677-B601-A547-89B3-EC6C69D26215}"/>
              </a:ext>
            </a:extLst>
          </p:cNvPr>
          <p:cNvSpPr txBox="1"/>
          <p:nvPr/>
        </p:nvSpPr>
        <p:spPr>
          <a:xfrm>
            <a:off x="518160" y="3190260"/>
            <a:ext cx="6283900" cy="523220"/>
          </a:xfrm>
          <a:prstGeom prst="rect">
            <a:avLst/>
          </a:prstGeom>
          <a:noFill/>
        </p:spPr>
        <p:txBody>
          <a:bodyPr wrap="none" rtlCol="0">
            <a:spAutoFit/>
          </a:bodyPr>
          <a:lstStyle/>
          <a:p>
            <a:r>
              <a:rPr lang="fr-FR" sz="2800" dirty="0">
                <a:solidFill>
                  <a:schemeClr val="bg1"/>
                </a:solidFill>
              </a:rPr>
              <a:t>🔹 Tableau comparatif des algorithmes</a:t>
            </a:r>
            <a:endParaRPr lang="en-US" sz="2800" dirty="0">
              <a:solidFill>
                <a:schemeClr val="bg1"/>
              </a:solidFill>
            </a:endParaRPr>
          </a:p>
        </p:txBody>
      </p:sp>
      <p:graphicFrame>
        <p:nvGraphicFramePr>
          <p:cNvPr id="7" name="Table 6">
            <a:extLst>
              <a:ext uri="{FF2B5EF4-FFF2-40B4-BE49-F238E27FC236}">
                <a16:creationId xmlns:a16="http://schemas.microsoft.com/office/drawing/2014/main" id="{794E0ADD-6470-D274-7AA0-EE1EE04142E3}"/>
              </a:ext>
            </a:extLst>
          </p:cNvPr>
          <p:cNvGraphicFramePr>
            <a:graphicFrameLocks noGrp="1"/>
          </p:cNvGraphicFramePr>
          <p:nvPr>
            <p:extLst>
              <p:ext uri="{D42A27DB-BD31-4B8C-83A1-F6EECF244321}">
                <p14:modId xmlns:p14="http://schemas.microsoft.com/office/powerpoint/2010/main" val="3186519630"/>
              </p:ext>
            </p:extLst>
          </p:nvPr>
        </p:nvGraphicFramePr>
        <p:xfrm>
          <a:off x="1351626" y="3844391"/>
          <a:ext cx="9946292" cy="2918337"/>
        </p:xfrm>
        <a:graphic>
          <a:graphicData uri="http://schemas.openxmlformats.org/drawingml/2006/table">
            <a:tbl>
              <a:tblPr firstRow="1" bandRow="1">
                <a:tableStyleId>{ED083AE6-46FA-4A59-8FB0-9F97EB10719F}</a:tableStyleId>
              </a:tblPr>
              <a:tblGrid>
                <a:gridCol w="1824120">
                  <a:extLst>
                    <a:ext uri="{9D8B030D-6E8A-4147-A177-3AD203B41FA5}">
                      <a16:colId xmlns:a16="http://schemas.microsoft.com/office/drawing/2014/main" val="4247592675"/>
                    </a:ext>
                  </a:extLst>
                </a:gridCol>
                <a:gridCol w="2030543">
                  <a:extLst>
                    <a:ext uri="{9D8B030D-6E8A-4147-A177-3AD203B41FA5}">
                      <a16:colId xmlns:a16="http://schemas.microsoft.com/office/drawing/2014/main" val="316282611"/>
                    </a:ext>
                  </a:extLst>
                </a:gridCol>
                <a:gridCol w="2030543">
                  <a:extLst>
                    <a:ext uri="{9D8B030D-6E8A-4147-A177-3AD203B41FA5}">
                      <a16:colId xmlns:a16="http://schemas.microsoft.com/office/drawing/2014/main" val="4067653565"/>
                    </a:ext>
                  </a:extLst>
                </a:gridCol>
                <a:gridCol w="2030543">
                  <a:extLst>
                    <a:ext uri="{9D8B030D-6E8A-4147-A177-3AD203B41FA5}">
                      <a16:colId xmlns:a16="http://schemas.microsoft.com/office/drawing/2014/main" val="460558308"/>
                    </a:ext>
                  </a:extLst>
                </a:gridCol>
                <a:gridCol w="2030543">
                  <a:extLst>
                    <a:ext uri="{9D8B030D-6E8A-4147-A177-3AD203B41FA5}">
                      <a16:colId xmlns:a16="http://schemas.microsoft.com/office/drawing/2014/main" val="2526717188"/>
                    </a:ext>
                  </a:extLst>
                </a:gridCol>
              </a:tblGrid>
              <a:tr h="780702">
                <a:tc>
                  <a:txBody>
                    <a:bodyPr/>
                    <a:lstStyle/>
                    <a:p>
                      <a:pPr>
                        <a:buNone/>
                      </a:pPr>
                      <a:r>
                        <a:rPr lang="en-US">
                          <a:solidFill>
                            <a:schemeClr val="bg1"/>
                          </a:solidFill>
                        </a:rPr>
                        <a:t>Algorithme</a:t>
                      </a:r>
                    </a:p>
                  </a:txBody>
                  <a:tcPr anchor="ctr"/>
                </a:tc>
                <a:tc>
                  <a:txBody>
                    <a:bodyPr/>
                    <a:lstStyle/>
                    <a:p>
                      <a:pPr>
                        <a:buNone/>
                      </a:pPr>
                      <a:r>
                        <a:rPr lang="en-US" dirty="0">
                          <a:solidFill>
                            <a:schemeClr val="bg1"/>
                          </a:solidFill>
                        </a:rPr>
                        <a:t>Optimal</a:t>
                      </a:r>
                    </a:p>
                  </a:txBody>
                  <a:tcPr anchor="ctr"/>
                </a:tc>
                <a:tc>
                  <a:txBody>
                    <a:bodyPr/>
                    <a:lstStyle/>
                    <a:p>
                      <a:pPr>
                        <a:buNone/>
                      </a:pPr>
                      <a:r>
                        <a:rPr lang="en-US" dirty="0" err="1">
                          <a:solidFill>
                            <a:schemeClr val="bg1"/>
                          </a:solidFill>
                        </a:rPr>
                        <a:t>Complet</a:t>
                      </a:r>
                      <a:endParaRPr lang="en-US" dirty="0">
                        <a:solidFill>
                          <a:schemeClr val="bg1"/>
                        </a:solidFill>
                      </a:endParaRPr>
                    </a:p>
                  </a:txBody>
                  <a:tcPr anchor="ctr"/>
                </a:tc>
                <a:tc>
                  <a:txBody>
                    <a:bodyPr/>
                    <a:lstStyle/>
                    <a:p>
                      <a:pPr>
                        <a:buNone/>
                      </a:pPr>
                      <a:r>
                        <a:rPr lang="en-US">
                          <a:solidFill>
                            <a:schemeClr val="bg1"/>
                          </a:solidFill>
                        </a:rPr>
                        <a:t>Mémoire</a:t>
                      </a:r>
                    </a:p>
                  </a:txBody>
                  <a:tcPr anchor="ctr"/>
                </a:tc>
                <a:tc>
                  <a:txBody>
                    <a:bodyPr/>
                    <a:lstStyle/>
                    <a:p>
                      <a:pPr>
                        <a:buNone/>
                      </a:pPr>
                      <a:r>
                        <a:rPr lang="en-US">
                          <a:solidFill>
                            <a:schemeClr val="bg1"/>
                          </a:solidFill>
                        </a:rPr>
                        <a:t>Temps</a:t>
                      </a:r>
                    </a:p>
                  </a:txBody>
                  <a:tcPr anchor="ctr"/>
                </a:tc>
                <a:extLst>
                  <a:ext uri="{0D108BD9-81ED-4DB2-BD59-A6C34878D82A}">
                    <a16:rowId xmlns:a16="http://schemas.microsoft.com/office/drawing/2014/main" val="699625018"/>
                  </a:ext>
                </a:extLst>
              </a:tr>
              <a:tr h="452311">
                <a:tc>
                  <a:txBody>
                    <a:bodyPr/>
                    <a:lstStyle/>
                    <a:p>
                      <a:pPr>
                        <a:buNone/>
                      </a:pPr>
                      <a:r>
                        <a:rPr lang="en-US">
                          <a:solidFill>
                            <a:schemeClr val="bg1"/>
                          </a:solidFill>
                        </a:rPr>
                        <a:t>BFS</a:t>
                      </a:r>
                    </a:p>
                  </a:txBody>
                  <a:tcPr anchor="ctr"/>
                </a:tc>
                <a:tc>
                  <a:txBody>
                    <a:bodyPr/>
                    <a:lstStyle/>
                    <a:p>
                      <a:pPr>
                        <a:buNone/>
                      </a:pPr>
                      <a:r>
                        <a:rPr lang="en-US">
                          <a:solidFill>
                            <a:schemeClr val="bg1"/>
                          </a:solidFill>
                        </a:rPr>
                        <a:t>Oui</a:t>
                      </a:r>
                    </a:p>
                  </a:txBody>
                  <a:tcPr anchor="ctr"/>
                </a:tc>
                <a:tc>
                  <a:txBody>
                    <a:bodyPr/>
                    <a:lstStyle/>
                    <a:p>
                      <a:pPr>
                        <a:buNone/>
                      </a:pPr>
                      <a:r>
                        <a:rPr lang="en-US">
                          <a:solidFill>
                            <a:schemeClr val="bg1"/>
                          </a:solidFill>
                        </a:rPr>
                        <a:t>Oui</a:t>
                      </a:r>
                    </a:p>
                  </a:txBody>
                  <a:tcPr anchor="ctr"/>
                </a:tc>
                <a:tc>
                  <a:txBody>
                    <a:bodyPr/>
                    <a:lstStyle/>
                    <a:p>
                      <a:pPr>
                        <a:buNone/>
                      </a:pPr>
                      <a:r>
                        <a:rPr lang="en-US">
                          <a:solidFill>
                            <a:schemeClr val="bg1"/>
                          </a:solidFill>
                        </a:rPr>
                        <a:t>Élevée</a:t>
                      </a:r>
                    </a:p>
                  </a:txBody>
                  <a:tcPr anchor="ctr"/>
                </a:tc>
                <a:tc>
                  <a:txBody>
                    <a:bodyPr/>
                    <a:lstStyle/>
                    <a:p>
                      <a:pPr>
                        <a:buNone/>
                      </a:pPr>
                      <a:r>
                        <a:rPr lang="en-US">
                          <a:solidFill>
                            <a:schemeClr val="bg1"/>
                          </a:solidFill>
                        </a:rPr>
                        <a:t>Moyen</a:t>
                      </a:r>
                    </a:p>
                  </a:txBody>
                  <a:tcPr anchor="ctr"/>
                </a:tc>
                <a:extLst>
                  <a:ext uri="{0D108BD9-81ED-4DB2-BD59-A6C34878D82A}">
                    <a16:rowId xmlns:a16="http://schemas.microsoft.com/office/drawing/2014/main" val="2394204626"/>
                  </a:ext>
                </a:extLst>
              </a:tr>
              <a:tr h="452311">
                <a:tc>
                  <a:txBody>
                    <a:bodyPr/>
                    <a:lstStyle/>
                    <a:p>
                      <a:pPr>
                        <a:buNone/>
                      </a:pPr>
                      <a:r>
                        <a:rPr lang="en-US">
                          <a:solidFill>
                            <a:schemeClr val="bg1"/>
                          </a:solidFill>
                        </a:rPr>
                        <a:t>DFS</a:t>
                      </a:r>
                    </a:p>
                  </a:txBody>
                  <a:tcPr anchor="ctr"/>
                </a:tc>
                <a:tc>
                  <a:txBody>
                    <a:bodyPr/>
                    <a:lstStyle/>
                    <a:p>
                      <a:pPr>
                        <a:buNone/>
                      </a:pPr>
                      <a:r>
                        <a:rPr lang="en-US">
                          <a:solidFill>
                            <a:schemeClr val="bg1"/>
                          </a:solidFill>
                        </a:rPr>
                        <a:t>Non</a:t>
                      </a:r>
                    </a:p>
                  </a:txBody>
                  <a:tcPr anchor="ctr"/>
                </a:tc>
                <a:tc>
                  <a:txBody>
                    <a:bodyPr/>
                    <a:lstStyle/>
                    <a:p>
                      <a:pPr>
                        <a:buNone/>
                      </a:pPr>
                      <a:r>
                        <a:rPr lang="en-US">
                          <a:solidFill>
                            <a:schemeClr val="bg1"/>
                          </a:solidFill>
                        </a:rPr>
                        <a:t>Non</a:t>
                      </a:r>
                    </a:p>
                  </a:txBody>
                  <a:tcPr anchor="ctr"/>
                </a:tc>
                <a:tc>
                  <a:txBody>
                    <a:bodyPr/>
                    <a:lstStyle/>
                    <a:p>
                      <a:pPr>
                        <a:buNone/>
                      </a:pPr>
                      <a:r>
                        <a:rPr lang="en-US">
                          <a:solidFill>
                            <a:schemeClr val="bg1"/>
                          </a:solidFill>
                        </a:rPr>
                        <a:t>Faible</a:t>
                      </a:r>
                    </a:p>
                  </a:txBody>
                  <a:tcPr anchor="ctr"/>
                </a:tc>
                <a:tc>
                  <a:txBody>
                    <a:bodyPr/>
                    <a:lstStyle/>
                    <a:p>
                      <a:pPr>
                        <a:buNone/>
                      </a:pPr>
                      <a:r>
                        <a:rPr lang="en-US">
                          <a:solidFill>
                            <a:schemeClr val="bg1"/>
                          </a:solidFill>
                        </a:rPr>
                        <a:t>Rapide</a:t>
                      </a:r>
                    </a:p>
                  </a:txBody>
                  <a:tcPr anchor="ctr"/>
                </a:tc>
                <a:extLst>
                  <a:ext uri="{0D108BD9-81ED-4DB2-BD59-A6C34878D82A}">
                    <a16:rowId xmlns:a16="http://schemas.microsoft.com/office/drawing/2014/main" val="1856111712"/>
                  </a:ext>
                </a:extLst>
              </a:tr>
              <a:tr h="452311">
                <a:tc>
                  <a:txBody>
                    <a:bodyPr/>
                    <a:lstStyle/>
                    <a:p>
                      <a:pPr>
                        <a:buNone/>
                      </a:pPr>
                      <a:r>
                        <a:rPr lang="en-US">
                          <a:solidFill>
                            <a:schemeClr val="bg1"/>
                          </a:solidFill>
                        </a:rPr>
                        <a:t>UCS</a:t>
                      </a:r>
                    </a:p>
                  </a:txBody>
                  <a:tcPr anchor="ctr"/>
                </a:tc>
                <a:tc>
                  <a:txBody>
                    <a:bodyPr/>
                    <a:lstStyle/>
                    <a:p>
                      <a:pPr>
                        <a:buNone/>
                      </a:pPr>
                      <a:r>
                        <a:rPr lang="en-US">
                          <a:solidFill>
                            <a:schemeClr val="bg1"/>
                          </a:solidFill>
                        </a:rPr>
                        <a:t>Oui</a:t>
                      </a:r>
                    </a:p>
                  </a:txBody>
                  <a:tcPr anchor="ctr"/>
                </a:tc>
                <a:tc>
                  <a:txBody>
                    <a:bodyPr/>
                    <a:lstStyle/>
                    <a:p>
                      <a:pPr>
                        <a:buNone/>
                      </a:pPr>
                      <a:r>
                        <a:rPr lang="en-US" dirty="0">
                          <a:solidFill>
                            <a:schemeClr val="bg1"/>
                          </a:solidFill>
                        </a:rPr>
                        <a:t>Oui</a:t>
                      </a:r>
                    </a:p>
                  </a:txBody>
                  <a:tcPr anchor="ctr"/>
                </a:tc>
                <a:tc>
                  <a:txBody>
                    <a:bodyPr/>
                    <a:lstStyle/>
                    <a:p>
                      <a:pPr>
                        <a:buNone/>
                      </a:pPr>
                      <a:r>
                        <a:rPr lang="en-US">
                          <a:solidFill>
                            <a:schemeClr val="bg1"/>
                          </a:solidFill>
                        </a:rPr>
                        <a:t>Élevée</a:t>
                      </a:r>
                    </a:p>
                  </a:txBody>
                  <a:tcPr anchor="ctr"/>
                </a:tc>
                <a:tc>
                  <a:txBody>
                    <a:bodyPr/>
                    <a:lstStyle/>
                    <a:p>
                      <a:pPr>
                        <a:buNone/>
                      </a:pPr>
                      <a:r>
                        <a:rPr lang="en-US">
                          <a:solidFill>
                            <a:schemeClr val="bg1"/>
                          </a:solidFill>
                        </a:rPr>
                        <a:t>Lent</a:t>
                      </a:r>
                    </a:p>
                  </a:txBody>
                  <a:tcPr anchor="ctr"/>
                </a:tc>
                <a:extLst>
                  <a:ext uri="{0D108BD9-81ED-4DB2-BD59-A6C34878D82A}">
                    <a16:rowId xmlns:a16="http://schemas.microsoft.com/office/drawing/2014/main" val="182145160"/>
                  </a:ext>
                </a:extLst>
              </a:tr>
              <a:tr h="780702">
                <a:tc>
                  <a:txBody>
                    <a:bodyPr/>
                    <a:lstStyle/>
                    <a:p>
                      <a:pPr>
                        <a:buNone/>
                      </a:pPr>
                      <a:r>
                        <a:rPr lang="en-US">
                          <a:solidFill>
                            <a:schemeClr val="bg1"/>
                          </a:solidFill>
                        </a:rPr>
                        <a:t>A*</a:t>
                      </a:r>
                    </a:p>
                  </a:txBody>
                  <a:tcPr anchor="ctr"/>
                </a:tc>
                <a:tc>
                  <a:txBody>
                    <a:bodyPr/>
                    <a:lstStyle/>
                    <a:p>
                      <a:pPr>
                        <a:buNone/>
                      </a:pPr>
                      <a:r>
                        <a:rPr lang="en-US">
                          <a:solidFill>
                            <a:schemeClr val="bg1"/>
                          </a:solidFill>
                        </a:rPr>
                        <a:t>Oui</a:t>
                      </a:r>
                    </a:p>
                  </a:txBody>
                  <a:tcPr anchor="ctr"/>
                </a:tc>
                <a:tc>
                  <a:txBody>
                    <a:bodyPr/>
                    <a:lstStyle/>
                    <a:p>
                      <a:pPr>
                        <a:buNone/>
                      </a:pPr>
                      <a:r>
                        <a:rPr lang="en-US" dirty="0">
                          <a:solidFill>
                            <a:schemeClr val="bg1"/>
                          </a:solidFill>
                        </a:rPr>
                        <a:t>Oui</a:t>
                      </a:r>
                    </a:p>
                  </a:txBody>
                  <a:tcPr anchor="ctr"/>
                </a:tc>
                <a:tc>
                  <a:txBody>
                    <a:bodyPr/>
                    <a:lstStyle/>
                    <a:p>
                      <a:pPr>
                        <a:buNone/>
                      </a:pPr>
                      <a:r>
                        <a:rPr lang="en-US">
                          <a:solidFill>
                            <a:schemeClr val="bg1"/>
                          </a:solidFill>
                        </a:rPr>
                        <a:t>Moyenne</a:t>
                      </a:r>
                    </a:p>
                  </a:txBody>
                  <a:tcPr anchor="ctr"/>
                </a:tc>
                <a:tc>
                  <a:txBody>
                    <a:bodyPr/>
                    <a:lstStyle/>
                    <a:p>
                      <a:pPr>
                        <a:buNone/>
                      </a:pPr>
                      <a:r>
                        <a:rPr lang="en-US" dirty="0" err="1">
                          <a:solidFill>
                            <a:schemeClr val="bg1"/>
                          </a:solidFill>
                        </a:rPr>
                        <a:t>Rapide</a:t>
                      </a:r>
                      <a:endParaRPr lang="en-US" dirty="0">
                        <a:solidFill>
                          <a:schemeClr val="bg1"/>
                        </a:solidFill>
                      </a:endParaRPr>
                    </a:p>
                  </a:txBody>
                  <a:tcPr anchor="ctr"/>
                </a:tc>
                <a:extLst>
                  <a:ext uri="{0D108BD9-81ED-4DB2-BD59-A6C34878D82A}">
                    <a16:rowId xmlns:a16="http://schemas.microsoft.com/office/drawing/2014/main" val="2035242620"/>
                  </a:ext>
                </a:extLst>
              </a:tr>
            </a:tbl>
          </a:graphicData>
        </a:graphic>
      </p:graphicFrame>
      <p:sp>
        <p:nvSpPr>
          <p:cNvPr id="8" name="TextBox 7">
            <a:extLst>
              <a:ext uri="{FF2B5EF4-FFF2-40B4-BE49-F238E27FC236}">
                <a16:creationId xmlns:a16="http://schemas.microsoft.com/office/drawing/2014/main" id="{A05BDDBD-0D15-F26B-44BB-E7C858733CA4}"/>
              </a:ext>
            </a:extLst>
          </p:cNvPr>
          <p:cNvSpPr txBox="1"/>
          <p:nvPr/>
        </p:nvSpPr>
        <p:spPr>
          <a:xfrm>
            <a:off x="1039829" y="756900"/>
            <a:ext cx="9719327" cy="2462213"/>
          </a:xfrm>
          <a:prstGeom prst="rect">
            <a:avLst/>
          </a:prstGeom>
          <a:noFill/>
        </p:spPr>
        <p:txBody>
          <a:bodyPr wrap="none" rtlCol="0">
            <a:spAutoFit/>
          </a:bodyPr>
          <a:lstStyle/>
          <a:p>
            <a:r>
              <a:rPr lang="fr-FR" dirty="0">
                <a:solidFill>
                  <a:schemeClr val="bg1"/>
                </a:solidFill>
              </a:rPr>
              <a:t>L’agent </a:t>
            </a:r>
            <a:r>
              <a:rPr lang="fr-FR" dirty="0" err="1">
                <a:solidFill>
                  <a:schemeClr val="bg1"/>
                </a:solidFill>
              </a:rPr>
              <a:t>Hyprinte</a:t>
            </a:r>
            <a:r>
              <a:rPr lang="fr-FR" dirty="0">
                <a:solidFill>
                  <a:schemeClr val="bg1"/>
                </a:solidFill>
              </a:rPr>
              <a:t> utilise plusieurs algorithmes de recherche afin de comparer leurs performances</a:t>
            </a:r>
          </a:p>
          <a:p>
            <a:endParaRPr lang="fr-FR" dirty="0">
              <a:solidFill>
                <a:schemeClr val="bg1"/>
              </a:solidFill>
            </a:endParaRPr>
          </a:p>
          <a:p>
            <a:pPr marL="285750" indent="-285750">
              <a:buFont typeface="Arial" panose="020B0604020202020204" pitchFamily="34" charset="0"/>
              <a:buChar char="•"/>
            </a:pPr>
            <a:r>
              <a:rPr lang="en-US" sz="1600" dirty="0">
                <a:solidFill>
                  <a:schemeClr val="bg1"/>
                </a:solidFill>
              </a:rPr>
              <a:t>BFS (Breadth-First Search)</a:t>
            </a:r>
          </a:p>
          <a:p>
            <a:pPr marL="285750" indent="-285750">
              <a:buFont typeface="Arial" panose="020B0604020202020204" pitchFamily="34" charset="0"/>
              <a:buChar char="•"/>
            </a:pPr>
            <a:endParaRPr lang="en-US" sz="1600" dirty="0">
              <a:solidFill>
                <a:schemeClr val="bg1"/>
              </a:solidFill>
            </a:endParaRPr>
          </a:p>
          <a:p>
            <a:pPr marL="285750" indent="-285750">
              <a:buFont typeface="Arial" panose="020B0604020202020204" pitchFamily="34" charset="0"/>
              <a:buChar char="•"/>
            </a:pPr>
            <a:r>
              <a:rPr lang="en-US" sz="1600" dirty="0">
                <a:solidFill>
                  <a:schemeClr val="bg1"/>
                </a:solidFill>
              </a:rPr>
              <a:t>DFS (Depth-First Search)</a:t>
            </a:r>
          </a:p>
          <a:p>
            <a:pPr marL="285750" indent="-285750">
              <a:buFont typeface="Arial" panose="020B0604020202020204" pitchFamily="34" charset="0"/>
              <a:buChar char="•"/>
            </a:pPr>
            <a:endParaRPr lang="en-US" sz="1600" dirty="0">
              <a:solidFill>
                <a:schemeClr val="bg1"/>
              </a:solidFill>
            </a:endParaRPr>
          </a:p>
          <a:p>
            <a:pPr marL="285750" indent="-285750">
              <a:buFont typeface="Arial" panose="020B0604020202020204" pitchFamily="34" charset="0"/>
              <a:buChar char="•"/>
            </a:pPr>
            <a:r>
              <a:rPr lang="en-US" sz="1600" dirty="0">
                <a:solidFill>
                  <a:schemeClr val="bg1"/>
                </a:solidFill>
              </a:rPr>
              <a:t>UCS (Uniform Cost Search)</a:t>
            </a:r>
          </a:p>
          <a:p>
            <a:pPr marL="285750" indent="-285750">
              <a:buFont typeface="Arial" panose="020B0604020202020204" pitchFamily="34" charset="0"/>
              <a:buChar char="•"/>
            </a:pPr>
            <a:endParaRPr lang="en-US" sz="1600" dirty="0">
              <a:solidFill>
                <a:schemeClr val="bg1"/>
              </a:solidFill>
            </a:endParaRPr>
          </a:p>
          <a:p>
            <a:pPr marL="285750" indent="-285750">
              <a:buFont typeface="Arial" panose="020B0604020202020204" pitchFamily="34" charset="0"/>
              <a:buChar char="•"/>
            </a:pPr>
            <a:r>
              <a:rPr lang="en-US" sz="1600" dirty="0">
                <a:solidFill>
                  <a:schemeClr val="bg1"/>
                </a:solidFill>
              </a:rPr>
              <a:t>A* (A Star)</a:t>
            </a:r>
            <a:endParaRPr lang="fr-FR" sz="1600" dirty="0">
              <a:solidFill>
                <a:schemeClr val="bg1"/>
              </a:solidFill>
            </a:endParaRPr>
          </a:p>
        </p:txBody>
      </p:sp>
    </p:spTree>
    <p:extLst>
      <p:ext uri="{BB962C8B-B14F-4D97-AF65-F5344CB8AC3E}">
        <p14:creationId xmlns:p14="http://schemas.microsoft.com/office/powerpoint/2010/main" val="1108828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maze with lights in the middle&#10;&#10;AI-generated content may be incorrect.">
            <a:extLst>
              <a:ext uri="{FF2B5EF4-FFF2-40B4-BE49-F238E27FC236}">
                <a16:creationId xmlns:a16="http://schemas.microsoft.com/office/drawing/2014/main" id="{05C14A08-6DAA-84E7-B3C8-98A54AEE3949}"/>
              </a:ext>
            </a:extLst>
          </p:cNvPr>
          <p:cNvPicPr>
            <a:picLocks noChangeAspect="1"/>
          </p:cNvPicPr>
          <p:nvPr/>
        </p:nvPicPr>
        <p:blipFill>
          <a:blip r:embed="rId2">
            <a:grayscl/>
            <a:extLst>
              <a:ext uri="{BEBA8EAE-BF5A-486C-A8C5-ECC9F3942E4B}">
                <a14:imgProps xmlns:a14="http://schemas.microsoft.com/office/drawing/2010/main">
                  <a14:imgLayer r:embed="rId3">
                    <a14:imgEffect>
                      <a14:artisticGlowEdges/>
                    </a14:imgEffect>
                    <a14:imgEffect>
                      <a14:sharpenSoften amount="-25000"/>
                    </a14:imgEffect>
                    <a14:imgEffect>
                      <a14:brightnessContrast bright="-40000" contrast="40000"/>
                    </a14:imgEffect>
                  </a14:imgLayer>
                </a14:imgProps>
              </a:ext>
              <a:ext uri="{28A0092B-C50C-407E-A947-70E740481C1C}">
                <a14:useLocalDpi xmlns:a14="http://schemas.microsoft.com/office/drawing/2010/main" val="0"/>
              </a:ext>
            </a:extLst>
          </a:blip>
          <a:srcRect t="19"/>
          <a:stretch>
            <a:fillRect/>
          </a:stretch>
        </p:blipFill>
        <p:spPr>
          <a:xfrm>
            <a:off x="20" y="1282"/>
            <a:ext cx="12191980" cy="6856718"/>
          </a:xfrm>
          <a:prstGeom prst="rect">
            <a:avLst/>
          </a:prstGeom>
          <a:gradFill>
            <a:gsLst>
              <a:gs pos="0">
                <a:schemeClr val="tx1">
                  <a:alpha val="67000"/>
                  <a:lumMod val="89000"/>
                </a:schemeClr>
              </a:gs>
              <a:gs pos="74000">
                <a:schemeClr val="tx1"/>
              </a:gs>
              <a:gs pos="83000">
                <a:schemeClr val="accent1">
                  <a:lumMod val="45000"/>
                  <a:lumOff val="55000"/>
                </a:schemeClr>
              </a:gs>
              <a:gs pos="92316">
                <a:schemeClr val="bg2"/>
              </a:gs>
              <a:gs pos="100000">
                <a:schemeClr val="tx1"/>
              </a:gs>
            </a:gsLst>
            <a:lin ang="5400000" scaled="1"/>
          </a:gradFill>
        </p:spPr>
      </p:pic>
      <p:sp>
        <p:nvSpPr>
          <p:cNvPr id="5" name="TextBox 4">
            <a:extLst>
              <a:ext uri="{FF2B5EF4-FFF2-40B4-BE49-F238E27FC236}">
                <a16:creationId xmlns:a16="http://schemas.microsoft.com/office/drawing/2014/main" id="{BBEC1DEF-9E70-818E-2B0B-5462B45AA91D}"/>
              </a:ext>
            </a:extLst>
          </p:cNvPr>
          <p:cNvSpPr txBox="1"/>
          <p:nvPr/>
        </p:nvSpPr>
        <p:spPr>
          <a:xfrm>
            <a:off x="338558" y="-89148"/>
            <a:ext cx="5137682" cy="693084"/>
          </a:xfrm>
          <a:prstGeom prst="rect">
            <a:avLst/>
          </a:prstGeom>
        </p:spPr>
        <p:txBody>
          <a:bodyPr vert="horz" lIns="91440" tIns="45720" rIns="91440" bIns="45720" rtlCol="0" anchor="b">
            <a:normAutofit fontScale="92500"/>
          </a:bodyPr>
          <a:lstStyle/>
          <a:p>
            <a:pPr>
              <a:lnSpc>
                <a:spcPct val="90000"/>
              </a:lnSpc>
              <a:spcBef>
                <a:spcPct val="0"/>
              </a:spcBef>
              <a:spcAft>
                <a:spcPts val="600"/>
              </a:spcAft>
            </a:pPr>
            <a:r>
              <a:rPr lang="fr-FR" sz="2800" b="1" dirty="0">
                <a:solidFill>
                  <a:schemeClr val="bg1"/>
                </a:solidFill>
                <a:latin typeface="+mj-lt"/>
                <a:ea typeface="+mj-ea"/>
                <a:cs typeface="+mj-cs"/>
              </a:rPr>
              <a:t>Simulation, analyse et conclusion</a:t>
            </a:r>
            <a:endParaRPr lang="en-US" sz="2800" b="1" dirty="0">
              <a:solidFill>
                <a:schemeClr val="bg1"/>
              </a:solidFill>
              <a:latin typeface="+mj-lt"/>
              <a:ea typeface="+mj-ea"/>
              <a:cs typeface="+mj-cs"/>
            </a:endParaRPr>
          </a:p>
        </p:txBody>
      </p:sp>
      <p:sp>
        <p:nvSpPr>
          <p:cNvPr id="7" name="TextBox 6">
            <a:extLst>
              <a:ext uri="{FF2B5EF4-FFF2-40B4-BE49-F238E27FC236}">
                <a16:creationId xmlns:a16="http://schemas.microsoft.com/office/drawing/2014/main" id="{E1DC064C-1A76-64A6-A9AA-C1F961EB13CD}"/>
              </a:ext>
            </a:extLst>
          </p:cNvPr>
          <p:cNvSpPr txBox="1"/>
          <p:nvPr/>
        </p:nvSpPr>
        <p:spPr>
          <a:xfrm>
            <a:off x="550047" y="796976"/>
            <a:ext cx="1771319" cy="461665"/>
          </a:xfrm>
          <a:prstGeom prst="rect">
            <a:avLst/>
          </a:prstGeom>
          <a:noFill/>
        </p:spPr>
        <p:txBody>
          <a:bodyPr wrap="none" rtlCol="0">
            <a:spAutoFit/>
          </a:bodyPr>
          <a:lstStyle/>
          <a:p>
            <a:r>
              <a:rPr lang="en-US" sz="2400" b="1" dirty="0">
                <a:solidFill>
                  <a:schemeClr val="bg1"/>
                </a:solidFill>
              </a:rPr>
              <a:t>Simulation </a:t>
            </a:r>
            <a:endParaRPr lang="en-US" sz="2400" dirty="0">
              <a:solidFill>
                <a:schemeClr val="bg1"/>
              </a:solidFill>
            </a:endParaRPr>
          </a:p>
        </p:txBody>
      </p:sp>
      <p:sp>
        <p:nvSpPr>
          <p:cNvPr id="8" name="TextBox 7">
            <a:extLst>
              <a:ext uri="{FF2B5EF4-FFF2-40B4-BE49-F238E27FC236}">
                <a16:creationId xmlns:a16="http://schemas.microsoft.com/office/drawing/2014/main" id="{36E2893D-38CF-8B57-8520-E19A93EAF06F}"/>
              </a:ext>
            </a:extLst>
          </p:cNvPr>
          <p:cNvSpPr txBox="1"/>
          <p:nvPr/>
        </p:nvSpPr>
        <p:spPr>
          <a:xfrm>
            <a:off x="451542" y="1307447"/>
            <a:ext cx="6264220" cy="646331"/>
          </a:xfrm>
          <a:prstGeom prst="rect">
            <a:avLst/>
          </a:prstGeom>
          <a:noFill/>
        </p:spPr>
        <p:txBody>
          <a:bodyPr wrap="square" rtlCol="0">
            <a:spAutoFit/>
          </a:bodyPr>
          <a:lstStyle/>
          <a:p>
            <a:pPr marL="285750" indent="-285750">
              <a:buFont typeface="Arial" panose="020B0604020202020204" pitchFamily="34" charset="0"/>
              <a:buChar char="•"/>
            </a:pPr>
            <a:r>
              <a:rPr lang="fr-FR" dirty="0">
                <a:solidFill>
                  <a:schemeClr val="bg1"/>
                </a:solidFill>
              </a:rPr>
              <a:t>L’agent est simulé dans un labyrinthe graphique montrant l’exploration des nœuds et le chemin final</a:t>
            </a:r>
            <a:endParaRPr lang="en-US" dirty="0">
              <a:solidFill>
                <a:schemeClr val="bg1"/>
              </a:solidFill>
            </a:endParaRPr>
          </a:p>
        </p:txBody>
      </p:sp>
      <p:sp>
        <p:nvSpPr>
          <p:cNvPr id="10" name="TextBox 9">
            <a:extLst>
              <a:ext uri="{FF2B5EF4-FFF2-40B4-BE49-F238E27FC236}">
                <a16:creationId xmlns:a16="http://schemas.microsoft.com/office/drawing/2014/main" id="{385B27E1-97FA-13CC-56AF-730B12378427}"/>
              </a:ext>
            </a:extLst>
          </p:cNvPr>
          <p:cNvSpPr txBox="1"/>
          <p:nvPr/>
        </p:nvSpPr>
        <p:spPr>
          <a:xfrm>
            <a:off x="648552" y="2036405"/>
            <a:ext cx="2627386" cy="461665"/>
          </a:xfrm>
          <a:prstGeom prst="rect">
            <a:avLst/>
          </a:prstGeom>
          <a:noFill/>
        </p:spPr>
        <p:txBody>
          <a:bodyPr wrap="none" rtlCol="0">
            <a:spAutoFit/>
          </a:bodyPr>
          <a:lstStyle/>
          <a:p>
            <a:r>
              <a:rPr lang="en-US" sz="2400" b="1" dirty="0">
                <a:solidFill>
                  <a:schemeClr val="bg1"/>
                </a:solidFill>
              </a:rPr>
              <a:t>Chemin </a:t>
            </a:r>
            <a:r>
              <a:rPr lang="en-US" sz="2400" b="1" dirty="0" err="1">
                <a:solidFill>
                  <a:schemeClr val="bg1"/>
                </a:solidFill>
              </a:rPr>
              <a:t>parcouru</a:t>
            </a:r>
            <a:endParaRPr lang="en-US" sz="2400" dirty="0">
              <a:solidFill>
                <a:schemeClr val="bg1"/>
              </a:solidFill>
            </a:endParaRPr>
          </a:p>
        </p:txBody>
      </p:sp>
      <p:sp>
        <p:nvSpPr>
          <p:cNvPr id="17" name="TextBox 16">
            <a:extLst>
              <a:ext uri="{FF2B5EF4-FFF2-40B4-BE49-F238E27FC236}">
                <a16:creationId xmlns:a16="http://schemas.microsoft.com/office/drawing/2014/main" id="{FD2506E5-D450-821E-38C8-606A99FF038C}"/>
              </a:ext>
            </a:extLst>
          </p:cNvPr>
          <p:cNvSpPr txBox="1"/>
          <p:nvPr/>
        </p:nvSpPr>
        <p:spPr>
          <a:xfrm>
            <a:off x="550047" y="2546876"/>
            <a:ext cx="6264220" cy="646331"/>
          </a:xfrm>
          <a:prstGeom prst="rect">
            <a:avLst/>
          </a:prstGeom>
          <a:noFill/>
        </p:spPr>
        <p:txBody>
          <a:bodyPr wrap="square" rtlCol="0">
            <a:spAutoFit/>
          </a:bodyPr>
          <a:lstStyle/>
          <a:p>
            <a:pPr marL="285750" indent="-285750">
              <a:buFont typeface="Arial" panose="020B0604020202020204" pitchFamily="34" charset="0"/>
              <a:buChar char="•"/>
            </a:pPr>
            <a:r>
              <a:rPr lang="fr-FR" dirty="0">
                <a:solidFill>
                  <a:schemeClr val="bg1"/>
                </a:solidFill>
              </a:rPr>
              <a:t>Le chemin retourné est une suite ordonnée de positions allant de l’état initial à l’état final</a:t>
            </a:r>
          </a:p>
        </p:txBody>
      </p:sp>
      <p:sp>
        <p:nvSpPr>
          <p:cNvPr id="33" name="TextBox 32">
            <a:extLst>
              <a:ext uri="{FF2B5EF4-FFF2-40B4-BE49-F238E27FC236}">
                <a16:creationId xmlns:a16="http://schemas.microsoft.com/office/drawing/2014/main" id="{15EBF0CE-D93F-7A1F-D679-3C803B3A4DDB}"/>
              </a:ext>
            </a:extLst>
          </p:cNvPr>
          <p:cNvSpPr txBox="1"/>
          <p:nvPr/>
        </p:nvSpPr>
        <p:spPr>
          <a:xfrm>
            <a:off x="648552" y="3234520"/>
            <a:ext cx="3909275" cy="461665"/>
          </a:xfrm>
          <a:prstGeom prst="rect">
            <a:avLst/>
          </a:prstGeom>
          <a:noFill/>
        </p:spPr>
        <p:txBody>
          <a:bodyPr wrap="none" rtlCol="0">
            <a:spAutoFit/>
          </a:bodyPr>
          <a:lstStyle/>
          <a:p>
            <a:r>
              <a:rPr lang="en-US" sz="2400" b="1" dirty="0" err="1">
                <a:solidFill>
                  <a:schemeClr val="bg1"/>
                </a:solidFill>
              </a:rPr>
              <a:t>Analyse</a:t>
            </a:r>
            <a:r>
              <a:rPr lang="en-US" sz="2400" b="1" dirty="0">
                <a:solidFill>
                  <a:schemeClr val="bg1"/>
                </a:solidFill>
              </a:rPr>
              <a:t> des performances</a:t>
            </a:r>
            <a:endParaRPr lang="en-US" sz="2400" dirty="0">
              <a:solidFill>
                <a:schemeClr val="bg1"/>
              </a:solidFill>
            </a:endParaRPr>
          </a:p>
        </p:txBody>
      </p:sp>
      <p:sp>
        <p:nvSpPr>
          <p:cNvPr id="34" name="TextBox 33">
            <a:extLst>
              <a:ext uri="{FF2B5EF4-FFF2-40B4-BE49-F238E27FC236}">
                <a16:creationId xmlns:a16="http://schemas.microsoft.com/office/drawing/2014/main" id="{A5714E73-79A2-386A-E958-E4AC2A6A6657}"/>
              </a:ext>
            </a:extLst>
          </p:cNvPr>
          <p:cNvSpPr txBox="1"/>
          <p:nvPr/>
        </p:nvSpPr>
        <p:spPr>
          <a:xfrm>
            <a:off x="550047" y="3744991"/>
            <a:ext cx="6264220" cy="2308324"/>
          </a:xfrm>
          <a:prstGeom prst="rect">
            <a:avLst/>
          </a:prstGeom>
          <a:noFill/>
        </p:spPr>
        <p:txBody>
          <a:bodyPr wrap="square" rtlCol="0">
            <a:spAutoFit/>
          </a:bodyPr>
          <a:lstStyle/>
          <a:p>
            <a:pPr marL="285750" indent="-285750">
              <a:buFont typeface="Arial" panose="020B0604020202020204" pitchFamily="34" charset="0"/>
              <a:buChar char="•"/>
            </a:pPr>
            <a:r>
              <a:rPr lang="fr-FR" dirty="0">
                <a:solidFill>
                  <a:schemeClr val="bg1"/>
                </a:solidFill>
              </a:rPr>
              <a:t>BFS garantit un chemin minimal mais consomme beaucoup de mémoire</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DFS est rapide mais peut ne pas trouver la solution</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UCS trouve le chemin optimal mais est coûteux</a:t>
            </a:r>
          </a:p>
          <a:p>
            <a:pPr marL="285750" indent="-285750">
              <a:buFont typeface="Arial" panose="020B0604020202020204" pitchFamily="34" charset="0"/>
              <a:buChar char="•"/>
            </a:pPr>
            <a:endParaRPr lang="fr-FR" dirty="0">
              <a:solidFill>
                <a:schemeClr val="bg1"/>
              </a:solidFill>
            </a:endParaRPr>
          </a:p>
          <a:p>
            <a:pPr marL="285750" indent="-285750">
              <a:buFont typeface="Arial" panose="020B0604020202020204" pitchFamily="34" charset="0"/>
              <a:buChar char="•"/>
            </a:pPr>
            <a:r>
              <a:rPr lang="fr-FR" dirty="0">
                <a:solidFill>
                  <a:schemeClr val="bg1"/>
                </a:solidFill>
              </a:rPr>
              <a:t>A* offre le meilleur compromis entre coût et rapidité</a:t>
            </a:r>
          </a:p>
        </p:txBody>
      </p:sp>
      <p:sp>
        <p:nvSpPr>
          <p:cNvPr id="35" name="TextBox 34">
            <a:extLst>
              <a:ext uri="{FF2B5EF4-FFF2-40B4-BE49-F238E27FC236}">
                <a16:creationId xmlns:a16="http://schemas.microsoft.com/office/drawing/2014/main" id="{0AB64B8D-82BC-315D-66F9-0FB4801F1C7F}"/>
              </a:ext>
            </a:extLst>
          </p:cNvPr>
          <p:cNvSpPr txBox="1"/>
          <p:nvPr/>
        </p:nvSpPr>
        <p:spPr>
          <a:xfrm>
            <a:off x="560207" y="6061024"/>
            <a:ext cx="6264220" cy="646331"/>
          </a:xfrm>
          <a:prstGeom prst="rect">
            <a:avLst/>
          </a:prstGeom>
          <a:noFill/>
        </p:spPr>
        <p:txBody>
          <a:bodyPr wrap="square" rtlCol="0">
            <a:spAutoFit/>
          </a:bodyPr>
          <a:lstStyle/>
          <a:p>
            <a:r>
              <a:rPr lang="fr-FR" dirty="0">
                <a:solidFill>
                  <a:schemeClr val="bg1"/>
                </a:solidFill>
              </a:rPr>
              <a:t>Algorithme le plus adapté :</a:t>
            </a:r>
          </a:p>
          <a:p>
            <a:pPr marL="285750" indent="-285750">
              <a:buFont typeface="Arial" panose="020B0604020202020204" pitchFamily="34" charset="0"/>
              <a:buChar char="•"/>
            </a:pPr>
            <a:r>
              <a:rPr lang="fr-FR" dirty="0">
                <a:solidFill>
                  <a:schemeClr val="bg1"/>
                </a:solidFill>
              </a:rPr>
              <a:t>A* est le plus efficace pour ce type de problème.</a:t>
            </a:r>
          </a:p>
        </p:txBody>
      </p:sp>
    </p:spTree>
    <p:extLst>
      <p:ext uri="{BB962C8B-B14F-4D97-AF65-F5344CB8AC3E}">
        <p14:creationId xmlns:p14="http://schemas.microsoft.com/office/powerpoint/2010/main" val="3406951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58AAC7A-4E8D-940C-A441-F381B93064CC}"/>
              </a:ext>
            </a:extLst>
          </p:cNvPr>
          <p:cNvSpPr txBox="1"/>
          <p:nvPr/>
        </p:nvSpPr>
        <p:spPr>
          <a:xfrm>
            <a:off x="2131132" y="375920"/>
            <a:ext cx="7929735" cy="1446550"/>
          </a:xfrm>
          <a:prstGeom prst="rect">
            <a:avLst/>
          </a:prstGeom>
          <a:noFill/>
        </p:spPr>
        <p:txBody>
          <a:bodyPr wrap="none" rtlCol="0">
            <a:spAutoFit/>
          </a:bodyPr>
          <a:lstStyle/>
          <a:p>
            <a:r>
              <a:rPr lang="fr-FR" sz="8800" dirty="0">
                <a:solidFill>
                  <a:schemeClr val="bg1"/>
                </a:solidFill>
              </a:rPr>
              <a:t>Remerciements</a:t>
            </a:r>
            <a:endParaRPr lang="en-US" sz="8800" dirty="0">
              <a:solidFill>
                <a:schemeClr val="bg1"/>
              </a:solidFill>
            </a:endParaRPr>
          </a:p>
        </p:txBody>
      </p:sp>
      <p:sp>
        <p:nvSpPr>
          <p:cNvPr id="5" name="TextBox 4">
            <a:extLst>
              <a:ext uri="{FF2B5EF4-FFF2-40B4-BE49-F238E27FC236}">
                <a16:creationId xmlns:a16="http://schemas.microsoft.com/office/drawing/2014/main" id="{6FB7C62B-7305-0D12-31EB-42AF319C9F32}"/>
              </a:ext>
            </a:extLst>
          </p:cNvPr>
          <p:cNvSpPr txBox="1"/>
          <p:nvPr/>
        </p:nvSpPr>
        <p:spPr>
          <a:xfrm>
            <a:off x="617292" y="2471450"/>
            <a:ext cx="11117508" cy="3791872"/>
          </a:xfrm>
          <a:prstGeom prst="rect">
            <a:avLst/>
          </a:prstGeom>
          <a:noFill/>
        </p:spPr>
        <p:txBody>
          <a:bodyPr wrap="square" rtlCol="0">
            <a:spAutoFit/>
          </a:bodyPr>
          <a:lstStyle/>
          <a:p>
            <a:pPr algn="ctr">
              <a:lnSpc>
                <a:spcPct val="150000"/>
              </a:lnSpc>
            </a:pPr>
            <a:r>
              <a:rPr lang="fr-FR" dirty="0">
                <a:solidFill>
                  <a:schemeClr val="bg1"/>
                </a:solidFill>
              </a:rPr>
              <a:t>Nous tenons à remercier notre enseignant pour son accompagnement, ses explications et son encadrement tout au long de ce module, qui nous ont permis de mieux comprendre les concepts fondamentaux des agents intelligents et de la résolution de problèmes.</a:t>
            </a:r>
          </a:p>
          <a:p>
            <a:pPr algn="ctr">
              <a:lnSpc>
                <a:spcPct val="150000"/>
              </a:lnSpc>
            </a:pPr>
            <a:r>
              <a:rPr lang="fr-FR" dirty="0">
                <a:solidFill>
                  <a:schemeClr val="bg1"/>
                </a:solidFill>
              </a:rPr>
              <a:t>Ce projet nous a offert l’opportunité d’appliquer concrètement les notions théoriques vues en cours, notamment la modélisation d’un environnement sous forme de graphe et l’utilisation des algorithmes de recherche.</a:t>
            </a:r>
          </a:p>
          <a:p>
            <a:pPr algn="ctr">
              <a:lnSpc>
                <a:spcPct val="150000"/>
              </a:lnSpc>
            </a:pPr>
            <a:r>
              <a:rPr lang="fr-FR" dirty="0">
                <a:solidFill>
                  <a:schemeClr val="bg1"/>
                </a:solidFill>
              </a:rPr>
              <a:t>Nous vous remercions pour votre attention.</a:t>
            </a:r>
          </a:p>
          <a:p>
            <a:pPr algn="ctr">
              <a:lnSpc>
                <a:spcPct val="150000"/>
              </a:lnSpc>
            </a:pPr>
            <a:r>
              <a:rPr lang="fr-FR" b="1" dirty="0">
                <a:solidFill>
                  <a:schemeClr val="bg1"/>
                </a:solidFill>
              </a:rPr>
              <a:t>Reda </a:t>
            </a:r>
            <a:r>
              <a:rPr lang="fr-FR" b="1" dirty="0" err="1">
                <a:solidFill>
                  <a:schemeClr val="bg1"/>
                </a:solidFill>
              </a:rPr>
              <a:t>Taki</a:t>
            </a:r>
            <a:br>
              <a:rPr lang="fr-FR" dirty="0">
                <a:solidFill>
                  <a:schemeClr val="bg1"/>
                </a:solidFill>
              </a:rPr>
            </a:br>
            <a:r>
              <a:rPr lang="fr-FR" b="1" dirty="0">
                <a:solidFill>
                  <a:schemeClr val="bg1"/>
                </a:solidFill>
              </a:rPr>
              <a:t>Ayman El Attar</a:t>
            </a:r>
            <a:endParaRPr lang="fr-FR" dirty="0">
              <a:solidFill>
                <a:schemeClr val="bg1"/>
              </a:solidFill>
            </a:endParaRPr>
          </a:p>
        </p:txBody>
      </p:sp>
    </p:spTree>
    <p:extLst>
      <p:ext uri="{BB962C8B-B14F-4D97-AF65-F5344CB8AC3E}">
        <p14:creationId xmlns:p14="http://schemas.microsoft.com/office/powerpoint/2010/main" val="3477756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D6F946192104458C3BE4429E9890DD" ma:contentTypeVersion="5" ma:contentTypeDescription="Crée un document." ma:contentTypeScope="" ma:versionID="59e6dfb11d983dfbd0b7ff94c83e48db">
  <xsd:schema xmlns:xsd="http://www.w3.org/2001/XMLSchema" xmlns:xs="http://www.w3.org/2001/XMLSchema" xmlns:p="http://schemas.microsoft.com/office/2006/metadata/properties" xmlns:ns3="ed407847-54ce-46c1-9fb0-2d8f9ff13ee0" targetNamespace="http://schemas.microsoft.com/office/2006/metadata/properties" ma:root="true" ma:fieldsID="6c0ce7098a0a8e945207e87b7cada6de" ns3:_="">
    <xsd:import namespace="ed407847-54ce-46c1-9fb0-2d8f9ff13ee0"/>
    <xsd:element name="properties">
      <xsd:complexType>
        <xsd:sequence>
          <xsd:element name="documentManagement">
            <xsd:complexType>
              <xsd:all>
                <xsd:element ref="ns3:MediaServiceDateTaken" minOccurs="0"/>
                <xsd:element ref="ns3:_activity" minOccurs="0"/>
                <xsd:element ref="ns3:MediaServiceMetadata" minOccurs="0"/>
                <xsd:element ref="ns3:MediaServiceFastMetadata"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d407847-54ce-46c1-9fb0-2d8f9ff13ee0"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_activity" ma:index="9" nillable="true" ma:displayName="_activity" ma:hidden="true" ma:internalName="_activity">
      <xsd:simpleType>
        <xsd:restriction base="dms:Note"/>
      </xsd:simpleType>
    </xsd:element>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ed407847-54ce-46c1-9fb0-2d8f9ff13ee0" xsi:nil="true"/>
  </documentManagement>
</p:properties>
</file>

<file path=customXml/itemProps1.xml><?xml version="1.0" encoding="utf-8"?>
<ds:datastoreItem xmlns:ds="http://schemas.openxmlformats.org/officeDocument/2006/customXml" ds:itemID="{38B84475-2AAD-44A5-9670-289FE424E4B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d407847-54ce-46c1-9fb0-2d8f9ff13ee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DF0C72D-8979-4BC5-B16B-F76FA994BB83}">
  <ds:schemaRefs>
    <ds:schemaRef ds:uri="http://schemas.microsoft.com/sharepoint/v3/contenttype/forms"/>
  </ds:schemaRefs>
</ds:datastoreItem>
</file>

<file path=customXml/itemProps3.xml><?xml version="1.0" encoding="utf-8"?>
<ds:datastoreItem xmlns:ds="http://schemas.openxmlformats.org/officeDocument/2006/customXml" ds:itemID="{610C3C38-9273-449B-80FB-65856B06F126}">
  <ds:schemaRefs>
    <ds:schemaRef ds:uri="http://purl.org/dc/dcmitype/"/>
    <ds:schemaRef ds:uri="http://schemas.microsoft.com/office/infopath/2007/PartnerControls"/>
    <ds:schemaRef ds:uri="http://schemas.openxmlformats.org/package/2006/metadata/core-properties"/>
    <ds:schemaRef ds:uri="http://schemas.microsoft.com/office/2006/metadata/properties"/>
    <ds:schemaRef ds:uri="http://purl.org/dc/elements/1.1/"/>
    <ds:schemaRef ds:uri="http://www.w3.org/XML/1998/namespace"/>
    <ds:schemaRef ds:uri="http://schemas.microsoft.com/office/2006/documentManagement/types"/>
    <ds:schemaRef ds:uri="ed407847-54ce-46c1-9fb0-2d8f9ff13ee0"/>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250</TotalTime>
  <Words>529</Words>
  <Application>Microsoft Office PowerPoint</Application>
  <PresentationFormat>Widescreen</PresentationFormat>
  <Paragraphs>105</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Ayman EL-ATTAR</dc:creator>
  <cp:lastModifiedBy>Ayman EL-ATTAR</cp:lastModifiedBy>
  <cp:revision>5</cp:revision>
  <dcterms:created xsi:type="dcterms:W3CDTF">2025-12-25T13:14:24Z</dcterms:created>
  <dcterms:modified xsi:type="dcterms:W3CDTF">2026-01-03T16:16:57Z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0x01010099D6F946192104458C3BE4429E9890DD</vt:lpwstr>
  </property>
</Properties>
</file>

<file path=docProps/thumbnail.jpeg>
</file>